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</p:sldIdLst>
  <p:sldSz cx="9144000" cy="6858000"/>
  <p:notesSz cx="9144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47531" y="77723"/>
            <a:ext cx="586890" cy="77723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14400" y="457200"/>
            <a:ext cx="8001000" cy="109855"/>
          </a:xfrm>
          <a:custGeom>
            <a:avLst/>
            <a:gdLst/>
            <a:ahLst/>
            <a:cxnLst/>
            <a:rect l="l" t="t" r="r" b="b"/>
            <a:pathLst>
              <a:path w="8001000" h="109854">
                <a:moveTo>
                  <a:pt x="8001000" y="0"/>
                </a:moveTo>
                <a:lnTo>
                  <a:pt x="0" y="0"/>
                </a:lnTo>
                <a:lnTo>
                  <a:pt x="0" y="109727"/>
                </a:lnTo>
                <a:lnTo>
                  <a:pt x="8001000" y="109727"/>
                </a:lnTo>
                <a:lnTo>
                  <a:pt x="8001000" y="0"/>
                </a:lnTo>
                <a:close/>
              </a:path>
            </a:pathLst>
          </a:custGeom>
          <a:solidFill>
            <a:srgbClr val="EAB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52400" y="6553200"/>
            <a:ext cx="8839200" cy="161925"/>
          </a:xfrm>
          <a:custGeom>
            <a:avLst/>
            <a:gdLst/>
            <a:ahLst/>
            <a:cxnLst/>
            <a:rect l="l" t="t" r="r" b="b"/>
            <a:pathLst>
              <a:path w="8839200" h="161925">
                <a:moveTo>
                  <a:pt x="8839200" y="0"/>
                </a:moveTo>
                <a:lnTo>
                  <a:pt x="0" y="0"/>
                </a:lnTo>
                <a:lnTo>
                  <a:pt x="0" y="161544"/>
                </a:lnTo>
                <a:lnTo>
                  <a:pt x="8839200" y="161544"/>
                </a:lnTo>
                <a:lnTo>
                  <a:pt x="8839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127210" y="624259"/>
            <a:ext cx="4821498" cy="5834742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5258561" y="2102357"/>
            <a:ext cx="2468880" cy="182880"/>
          </a:xfrm>
          <a:custGeom>
            <a:avLst/>
            <a:gdLst/>
            <a:ahLst/>
            <a:cxnLst/>
            <a:rect l="l" t="t" r="r" b="b"/>
            <a:pathLst>
              <a:path w="2468879" h="182880">
                <a:moveTo>
                  <a:pt x="2468880" y="0"/>
                </a:moveTo>
                <a:lnTo>
                  <a:pt x="0" y="0"/>
                </a:lnTo>
                <a:lnTo>
                  <a:pt x="0" y="182879"/>
                </a:lnTo>
                <a:lnTo>
                  <a:pt x="2468880" y="182879"/>
                </a:lnTo>
                <a:lnTo>
                  <a:pt x="2468880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5258561" y="2102357"/>
            <a:ext cx="2468880" cy="182880"/>
          </a:xfrm>
          <a:custGeom>
            <a:avLst/>
            <a:gdLst/>
            <a:ahLst/>
            <a:cxnLst/>
            <a:rect l="l" t="t" r="r" b="b"/>
            <a:pathLst>
              <a:path w="2468879" h="182880">
                <a:moveTo>
                  <a:pt x="0" y="182879"/>
                </a:moveTo>
                <a:lnTo>
                  <a:pt x="2468880" y="182879"/>
                </a:lnTo>
                <a:lnTo>
                  <a:pt x="2468880" y="0"/>
                </a:lnTo>
                <a:lnTo>
                  <a:pt x="0" y="0"/>
                </a:lnTo>
                <a:lnTo>
                  <a:pt x="0" y="182879"/>
                </a:lnTo>
                <a:close/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47531" y="77723"/>
            <a:ext cx="586890" cy="77723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14400" y="457200"/>
            <a:ext cx="8001000" cy="109855"/>
          </a:xfrm>
          <a:custGeom>
            <a:avLst/>
            <a:gdLst/>
            <a:ahLst/>
            <a:cxnLst/>
            <a:rect l="l" t="t" r="r" b="b"/>
            <a:pathLst>
              <a:path w="8001000" h="109854">
                <a:moveTo>
                  <a:pt x="8001000" y="0"/>
                </a:moveTo>
                <a:lnTo>
                  <a:pt x="0" y="0"/>
                </a:lnTo>
                <a:lnTo>
                  <a:pt x="0" y="109727"/>
                </a:lnTo>
                <a:lnTo>
                  <a:pt x="8001000" y="109727"/>
                </a:lnTo>
                <a:lnTo>
                  <a:pt x="8001000" y="0"/>
                </a:lnTo>
                <a:close/>
              </a:path>
            </a:pathLst>
          </a:custGeom>
          <a:solidFill>
            <a:srgbClr val="EABC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152400" y="6553200"/>
            <a:ext cx="8839200" cy="161925"/>
          </a:xfrm>
          <a:custGeom>
            <a:avLst/>
            <a:gdLst/>
            <a:ahLst/>
            <a:cxnLst/>
            <a:rect l="l" t="t" r="r" b="b"/>
            <a:pathLst>
              <a:path w="8839200" h="161925">
                <a:moveTo>
                  <a:pt x="8839200" y="0"/>
                </a:moveTo>
                <a:lnTo>
                  <a:pt x="0" y="0"/>
                </a:lnTo>
                <a:lnTo>
                  <a:pt x="0" y="161544"/>
                </a:lnTo>
                <a:lnTo>
                  <a:pt x="8839200" y="161544"/>
                </a:lnTo>
                <a:lnTo>
                  <a:pt x="8839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87958" y="23571"/>
            <a:ext cx="7473950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02734" y="1766442"/>
            <a:ext cx="4926330" cy="2982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06357" y="6565493"/>
            <a:ext cx="244475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Relationship Id="rId3" Type="http://schemas.openxmlformats.org/officeDocument/2006/relationships/image" Target="../media/image4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png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png"/><Relationship Id="rId5" Type="http://schemas.openxmlformats.org/officeDocument/2006/relationships/image" Target="../media/image24.jpg"/><Relationship Id="rId6" Type="http://schemas.openxmlformats.org/officeDocument/2006/relationships/image" Target="../media/image25.png"/><Relationship Id="rId7" Type="http://schemas.openxmlformats.org/officeDocument/2006/relationships/image" Target="../media/image26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image" Target="../media/image8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4238927"/>
            <a:ext cx="9127374" cy="2619072"/>
          </a:xfrm>
          <a:prstGeom prst="rect">
            <a:avLst/>
          </a:prstGeom>
        </p:spPr>
      </p:pic>
      <p:sp>
        <p:nvSpPr>
          <p:cNvPr id="3" name="object 3" descr=""/>
          <p:cNvSpPr/>
          <p:nvPr/>
        </p:nvSpPr>
        <p:spPr>
          <a:xfrm>
            <a:off x="0" y="1442258"/>
            <a:ext cx="9133205" cy="274320"/>
          </a:xfrm>
          <a:custGeom>
            <a:avLst/>
            <a:gdLst/>
            <a:ahLst/>
            <a:cxnLst/>
            <a:rect l="l" t="t" r="r" b="b"/>
            <a:pathLst>
              <a:path w="9133205" h="274319">
                <a:moveTo>
                  <a:pt x="0" y="0"/>
                </a:moveTo>
                <a:lnTo>
                  <a:pt x="0" y="274320"/>
                </a:lnTo>
                <a:lnTo>
                  <a:pt x="9132916" y="274320"/>
                </a:lnTo>
                <a:lnTo>
                  <a:pt x="9132916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grpSp>
        <p:nvGrpSpPr>
          <p:cNvPr id="4" name="object 4" descr=""/>
          <p:cNvGrpSpPr/>
          <p:nvPr/>
        </p:nvGrpSpPr>
        <p:grpSpPr>
          <a:xfrm>
            <a:off x="0" y="178723"/>
            <a:ext cx="9133205" cy="2286000"/>
            <a:chOff x="0" y="178723"/>
            <a:chExt cx="9133205" cy="2286000"/>
          </a:xfrm>
        </p:grpSpPr>
        <p:sp>
          <p:nvSpPr>
            <p:cNvPr id="5" name="object 5" descr=""/>
            <p:cNvSpPr/>
            <p:nvPr/>
          </p:nvSpPr>
          <p:spPr>
            <a:xfrm>
              <a:off x="0" y="1228898"/>
              <a:ext cx="9133205" cy="137160"/>
            </a:xfrm>
            <a:custGeom>
              <a:avLst/>
              <a:gdLst/>
              <a:ahLst/>
              <a:cxnLst/>
              <a:rect l="l" t="t" r="r" b="b"/>
              <a:pathLst>
                <a:path w="9133205" h="137159">
                  <a:moveTo>
                    <a:pt x="0" y="0"/>
                  </a:moveTo>
                  <a:lnTo>
                    <a:pt x="0" y="137160"/>
                  </a:lnTo>
                  <a:lnTo>
                    <a:pt x="9132916" y="137160"/>
                  </a:lnTo>
                  <a:lnTo>
                    <a:pt x="91329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ABC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707338" y="178723"/>
              <a:ext cx="1752600" cy="2286000"/>
            </a:xfrm>
            <a:prstGeom prst="rect">
              <a:avLst/>
            </a:prstGeom>
          </p:spPr>
        </p:pic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2057361" y="2759379"/>
            <a:ext cx="500634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i="1">
                <a:latin typeface="Arial"/>
                <a:cs typeface="Arial"/>
              </a:rPr>
              <a:t>DA</a:t>
            </a:r>
            <a:r>
              <a:rPr dirty="0" sz="3600" spc="-10" i="1">
                <a:latin typeface="Arial"/>
                <a:cs typeface="Arial"/>
              </a:rPr>
              <a:t> </a:t>
            </a:r>
            <a:r>
              <a:rPr dirty="0" sz="3600" i="1">
                <a:latin typeface="Arial"/>
                <a:cs typeface="Arial"/>
              </a:rPr>
              <a:t>Form</a:t>
            </a:r>
            <a:r>
              <a:rPr dirty="0" sz="3600" spc="-10" i="1">
                <a:latin typeface="Arial"/>
                <a:cs typeface="Arial"/>
              </a:rPr>
              <a:t> </a:t>
            </a:r>
            <a:r>
              <a:rPr dirty="0" sz="3600" spc="-25" i="1">
                <a:latin typeface="Arial"/>
                <a:cs typeface="Arial"/>
              </a:rPr>
              <a:t>2166-</a:t>
            </a:r>
            <a:r>
              <a:rPr dirty="0" sz="3600" i="1">
                <a:latin typeface="Arial"/>
                <a:cs typeface="Arial"/>
              </a:rPr>
              <a:t>9</a:t>
            </a:r>
            <a:r>
              <a:rPr dirty="0" sz="3600" spc="-25" i="1">
                <a:latin typeface="Arial"/>
                <a:cs typeface="Arial"/>
              </a:rPr>
              <a:t> </a:t>
            </a:r>
            <a:r>
              <a:rPr dirty="0" sz="3600" spc="-10" i="1">
                <a:latin typeface="Arial"/>
                <a:cs typeface="Arial"/>
              </a:rPr>
              <a:t>Series</a:t>
            </a:r>
            <a:endParaRPr sz="36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1260309" y="4501692"/>
            <a:ext cx="660019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67460" algn="l"/>
              </a:tabLst>
            </a:pP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Module</a:t>
            </a:r>
            <a:r>
              <a:rPr dirty="0" sz="2000" spc="-1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 spc="-25">
                <a:solidFill>
                  <a:srgbClr val="585858"/>
                </a:solidFill>
                <a:latin typeface="Arial"/>
                <a:cs typeface="Arial"/>
              </a:rPr>
              <a:t>3: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	NCOER</a:t>
            </a:r>
            <a:r>
              <a:rPr dirty="0" sz="2000" spc="-2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Support</a:t>
            </a:r>
            <a:r>
              <a:rPr dirty="0" sz="2000" spc="-3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Form</a:t>
            </a:r>
            <a:r>
              <a:rPr dirty="0" sz="2000" spc="-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&amp;</a:t>
            </a:r>
            <a:r>
              <a:rPr dirty="0" sz="2000" spc="-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Grade</a:t>
            </a:r>
            <a:r>
              <a:rPr dirty="0" sz="2000" spc="-4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585858"/>
                </a:solidFill>
                <a:latin typeface="Arial"/>
                <a:cs typeface="Arial"/>
              </a:rPr>
              <a:t>Plate </a:t>
            </a:r>
            <a:r>
              <a:rPr dirty="0" sz="2000" spc="-10">
                <a:solidFill>
                  <a:srgbClr val="585858"/>
                </a:solidFill>
                <a:latin typeface="Arial"/>
                <a:cs typeface="Arial"/>
              </a:rPr>
              <a:t>NCOERs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380316" y="6471458"/>
            <a:ext cx="1623060" cy="304800"/>
          </a:xfrm>
          <a:prstGeom prst="rect">
            <a:avLst/>
          </a:prstGeom>
          <a:solidFill>
            <a:srgbClr val="FFFF00"/>
          </a:solidFill>
        </p:spPr>
        <p:txBody>
          <a:bodyPr wrap="square" lIns="0" tIns="42545" rIns="0" bIns="0" rtlCol="0" vert="horz">
            <a:spAutoFit/>
          </a:bodyPr>
          <a:lstStyle/>
          <a:p>
            <a:pPr marL="184150">
              <a:lnSpc>
                <a:spcPct val="100000"/>
              </a:lnSpc>
              <a:spcBef>
                <a:spcPts val="335"/>
              </a:spcBef>
            </a:pPr>
            <a:r>
              <a:rPr dirty="0" sz="1200" b="1">
                <a:latin typeface="Arial"/>
                <a:cs typeface="Arial"/>
              </a:rPr>
              <a:t>as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10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July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spc="-20" b="1">
                <a:latin typeface="Arial"/>
                <a:cs typeface="Arial"/>
              </a:rPr>
              <a:t>2015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42049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III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Duty</a:t>
            </a:r>
            <a:r>
              <a:rPr dirty="0" sz="2800" spc="-2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Description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2364994" y="4415790"/>
            <a:ext cx="3682365" cy="1703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will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annotate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following:</a:t>
            </a:r>
            <a:endParaRPr sz="20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Principal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duty</a:t>
            </a:r>
            <a:r>
              <a:rPr dirty="0" sz="1800" spc="-10">
                <a:latin typeface="Arial"/>
                <a:cs typeface="Arial"/>
              </a:rPr>
              <a:t> title</a:t>
            </a:r>
            <a:endParaRPr sz="18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Duty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MOSC</a:t>
            </a:r>
            <a:endParaRPr sz="18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Daily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duties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scope</a:t>
            </a:r>
            <a:endParaRPr sz="18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Areas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special </a:t>
            </a:r>
            <a:r>
              <a:rPr dirty="0" sz="1800" spc="-10">
                <a:latin typeface="Arial"/>
                <a:cs typeface="Arial"/>
              </a:rPr>
              <a:t>emphasis</a:t>
            </a:r>
            <a:endParaRPr sz="18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Appointed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duties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914400" y="1371600"/>
            <a:ext cx="7315200" cy="2743200"/>
            <a:chOff x="914400" y="1371600"/>
            <a:chExt cx="7315200" cy="27432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1371600"/>
              <a:ext cx="7315200" cy="2743200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3886961" y="2286761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80">
                  <a:moveTo>
                    <a:pt x="1371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371600" y="182879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886961" y="2286761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80">
                  <a:moveTo>
                    <a:pt x="0" y="182879"/>
                  </a:moveTo>
                  <a:lnTo>
                    <a:pt x="1371600" y="182879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3886961" y="2286761"/>
            <a:ext cx="137160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7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3872357" y="3200273"/>
            <a:ext cx="1400810" cy="212090"/>
            <a:chOff x="3872357" y="3200273"/>
            <a:chExt cx="1400810" cy="212090"/>
          </a:xfrm>
        </p:grpSpPr>
        <p:sp>
          <p:nvSpPr>
            <p:cNvPr id="10" name="object 10" descr=""/>
            <p:cNvSpPr/>
            <p:nvPr/>
          </p:nvSpPr>
          <p:spPr>
            <a:xfrm>
              <a:off x="3886962" y="3214878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1371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371600" y="182879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886962" y="3214878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0" y="182879"/>
                  </a:moveTo>
                  <a:lnTo>
                    <a:pt x="1371600" y="182879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3886961" y="3214877"/>
            <a:ext cx="1371600" cy="182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3872484" y="3688079"/>
            <a:ext cx="1400810" cy="212090"/>
            <a:chOff x="3872484" y="3688079"/>
            <a:chExt cx="1400810" cy="212090"/>
          </a:xfrm>
        </p:grpSpPr>
        <p:sp>
          <p:nvSpPr>
            <p:cNvPr id="14" name="object 14" descr=""/>
            <p:cNvSpPr/>
            <p:nvPr/>
          </p:nvSpPr>
          <p:spPr>
            <a:xfrm>
              <a:off x="3886962" y="3702557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137160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371600" y="18288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3886962" y="3702557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0" y="182880"/>
                  </a:moveTo>
                  <a:lnTo>
                    <a:pt x="1371600" y="182880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3886961" y="3702558"/>
            <a:ext cx="1371600" cy="182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49212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IVa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and</a:t>
            </a:r>
            <a:r>
              <a:rPr dirty="0" sz="2800" spc="-2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IVb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APFT</a:t>
            </a:r>
            <a:r>
              <a:rPr dirty="0" sz="2800" spc="-3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and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HT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/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spc="-25" i="1">
                <a:latin typeface="Arial"/>
                <a:cs typeface="Arial"/>
              </a:rPr>
              <a:t>WT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914400" y="1371600"/>
            <a:ext cx="7315200" cy="2286000"/>
            <a:chOff x="914400" y="1371600"/>
            <a:chExt cx="7315200" cy="22860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1371600"/>
              <a:ext cx="7315200" cy="2286000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1981961" y="1753361"/>
              <a:ext cx="685800" cy="274320"/>
            </a:xfrm>
            <a:custGeom>
              <a:avLst/>
              <a:gdLst/>
              <a:ahLst/>
              <a:cxnLst/>
              <a:rect l="l" t="t" r="r" b="b"/>
              <a:pathLst>
                <a:path w="685800" h="274319">
                  <a:moveTo>
                    <a:pt x="0" y="137160"/>
                  </a:moveTo>
                  <a:lnTo>
                    <a:pt x="26949" y="83796"/>
                  </a:lnTo>
                  <a:lnTo>
                    <a:pt x="58567" y="60498"/>
                  </a:lnTo>
                  <a:lnTo>
                    <a:pt x="100441" y="40195"/>
                  </a:lnTo>
                  <a:lnTo>
                    <a:pt x="151190" y="23440"/>
                  </a:lnTo>
                  <a:lnTo>
                    <a:pt x="209436" y="10787"/>
                  </a:lnTo>
                  <a:lnTo>
                    <a:pt x="273799" y="2789"/>
                  </a:lnTo>
                  <a:lnTo>
                    <a:pt x="342900" y="0"/>
                  </a:lnTo>
                  <a:lnTo>
                    <a:pt x="412000" y="2789"/>
                  </a:lnTo>
                  <a:lnTo>
                    <a:pt x="476363" y="10787"/>
                  </a:lnTo>
                  <a:lnTo>
                    <a:pt x="534609" y="23440"/>
                  </a:lnTo>
                  <a:lnTo>
                    <a:pt x="585358" y="40195"/>
                  </a:lnTo>
                  <a:lnTo>
                    <a:pt x="627232" y="60498"/>
                  </a:lnTo>
                  <a:lnTo>
                    <a:pt x="658850" y="83796"/>
                  </a:lnTo>
                  <a:lnTo>
                    <a:pt x="685800" y="137160"/>
                  </a:lnTo>
                  <a:lnTo>
                    <a:pt x="678832" y="164785"/>
                  </a:lnTo>
                  <a:lnTo>
                    <a:pt x="627232" y="213821"/>
                  </a:lnTo>
                  <a:lnTo>
                    <a:pt x="585358" y="234124"/>
                  </a:lnTo>
                  <a:lnTo>
                    <a:pt x="534609" y="250879"/>
                  </a:lnTo>
                  <a:lnTo>
                    <a:pt x="476363" y="263532"/>
                  </a:lnTo>
                  <a:lnTo>
                    <a:pt x="412000" y="271530"/>
                  </a:lnTo>
                  <a:lnTo>
                    <a:pt x="342900" y="274320"/>
                  </a:lnTo>
                  <a:lnTo>
                    <a:pt x="273799" y="271530"/>
                  </a:lnTo>
                  <a:lnTo>
                    <a:pt x="209436" y="263532"/>
                  </a:lnTo>
                  <a:lnTo>
                    <a:pt x="151190" y="250879"/>
                  </a:lnTo>
                  <a:lnTo>
                    <a:pt x="100441" y="234124"/>
                  </a:lnTo>
                  <a:lnTo>
                    <a:pt x="58567" y="213821"/>
                  </a:lnTo>
                  <a:lnTo>
                    <a:pt x="26949" y="190523"/>
                  </a:lnTo>
                  <a:lnTo>
                    <a:pt x="0" y="137160"/>
                  </a:lnTo>
                  <a:close/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315961" y="1753361"/>
              <a:ext cx="685800" cy="274320"/>
            </a:xfrm>
            <a:custGeom>
              <a:avLst/>
              <a:gdLst/>
              <a:ahLst/>
              <a:cxnLst/>
              <a:rect l="l" t="t" r="r" b="b"/>
              <a:pathLst>
                <a:path w="685800" h="274319">
                  <a:moveTo>
                    <a:pt x="0" y="137160"/>
                  </a:moveTo>
                  <a:lnTo>
                    <a:pt x="26949" y="83796"/>
                  </a:lnTo>
                  <a:lnTo>
                    <a:pt x="58567" y="60498"/>
                  </a:lnTo>
                  <a:lnTo>
                    <a:pt x="100441" y="40195"/>
                  </a:lnTo>
                  <a:lnTo>
                    <a:pt x="151190" y="23440"/>
                  </a:lnTo>
                  <a:lnTo>
                    <a:pt x="209436" y="10787"/>
                  </a:lnTo>
                  <a:lnTo>
                    <a:pt x="273799" y="2789"/>
                  </a:lnTo>
                  <a:lnTo>
                    <a:pt x="342900" y="0"/>
                  </a:lnTo>
                  <a:lnTo>
                    <a:pt x="412000" y="2789"/>
                  </a:lnTo>
                  <a:lnTo>
                    <a:pt x="476363" y="10787"/>
                  </a:lnTo>
                  <a:lnTo>
                    <a:pt x="534609" y="23440"/>
                  </a:lnTo>
                  <a:lnTo>
                    <a:pt x="585358" y="40195"/>
                  </a:lnTo>
                  <a:lnTo>
                    <a:pt x="627232" y="60498"/>
                  </a:lnTo>
                  <a:lnTo>
                    <a:pt x="658850" y="83796"/>
                  </a:lnTo>
                  <a:lnTo>
                    <a:pt x="685800" y="137160"/>
                  </a:lnTo>
                  <a:lnTo>
                    <a:pt x="678832" y="164785"/>
                  </a:lnTo>
                  <a:lnTo>
                    <a:pt x="627232" y="213821"/>
                  </a:lnTo>
                  <a:lnTo>
                    <a:pt x="585358" y="234124"/>
                  </a:lnTo>
                  <a:lnTo>
                    <a:pt x="534609" y="250879"/>
                  </a:lnTo>
                  <a:lnTo>
                    <a:pt x="476363" y="263532"/>
                  </a:lnTo>
                  <a:lnTo>
                    <a:pt x="412000" y="271530"/>
                  </a:lnTo>
                  <a:lnTo>
                    <a:pt x="342900" y="274320"/>
                  </a:lnTo>
                  <a:lnTo>
                    <a:pt x="273799" y="271530"/>
                  </a:lnTo>
                  <a:lnTo>
                    <a:pt x="209436" y="263532"/>
                  </a:lnTo>
                  <a:lnTo>
                    <a:pt x="151190" y="250879"/>
                  </a:lnTo>
                  <a:lnTo>
                    <a:pt x="100441" y="234124"/>
                  </a:lnTo>
                  <a:lnTo>
                    <a:pt x="58567" y="213821"/>
                  </a:lnTo>
                  <a:lnTo>
                    <a:pt x="26949" y="190523"/>
                  </a:lnTo>
                  <a:lnTo>
                    <a:pt x="0" y="137160"/>
                  </a:lnTo>
                  <a:close/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3886961" y="2635758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80">
                  <a:moveTo>
                    <a:pt x="1371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371600" y="182879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3886961" y="2635758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80">
                  <a:moveTo>
                    <a:pt x="0" y="182879"/>
                  </a:moveTo>
                  <a:lnTo>
                    <a:pt x="1371600" y="182879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3886961" y="2635757"/>
            <a:ext cx="137160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1907794" y="3957904"/>
            <a:ext cx="4916170" cy="210058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will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enter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following:</a:t>
            </a:r>
            <a:endParaRPr sz="200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spcBef>
                <a:spcPts val="1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 spc="-20">
                <a:latin typeface="Arial"/>
                <a:cs typeface="Arial"/>
              </a:rPr>
              <a:t>APFT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"/>
              </a:spcBef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9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PASS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95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FAIL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9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PROFILE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6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PREGNANT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POST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PARTUM</a:t>
            </a:r>
            <a:endParaRPr sz="1600">
              <a:latin typeface="Arial"/>
              <a:cs typeface="Arial"/>
            </a:endParaRPr>
          </a:p>
          <a:p>
            <a:pPr marL="241300">
              <a:lnSpc>
                <a:spcPts val="1914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8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</a:t>
            </a:r>
            <a:r>
              <a:rPr dirty="0" sz="1600" spc="-90">
                <a:latin typeface="Arial"/>
                <a:cs typeface="Arial"/>
              </a:rPr>
              <a:t> </a:t>
            </a:r>
            <a:r>
              <a:rPr dirty="0" sz="1600" spc="-20">
                <a:latin typeface="Arial"/>
                <a:cs typeface="Arial"/>
              </a:rPr>
              <a:t>APFT</a:t>
            </a:r>
            <a:endParaRPr sz="1600">
              <a:latin typeface="Arial"/>
              <a:cs typeface="Arial"/>
            </a:endParaRPr>
          </a:p>
          <a:p>
            <a:pPr marL="239395" indent="-227329">
              <a:lnSpc>
                <a:spcPts val="2155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HT</a:t>
            </a:r>
            <a:r>
              <a:rPr dirty="0" sz="1800" spc="-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/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WT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(including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compliance with</a:t>
            </a:r>
            <a:r>
              <a:rPr dirty="0" sz="1800" spc="-8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AR</a:t>
            </a:r>
            <a:r>
              <a:rPr dirty="0" sz="1800" spc="-20">
                <a:latin typeface="Arial"/>
                <a:cs typeface="Arial"/>
              </a:rPr>
              <a:t> 600-</a:t>
            </a:r>
            <a:r>
              <a:rPr dirty="0" sz="1800" spc="-25">
                <a:latin typeface="Arial"/>
                <a:cs typeface="Arial"/>
              </a:rPr>
              <a:t>9)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4736591" y="1734311"/>
            <a:ext cx="1821180" cy="315595"/>
            <a:chOff x="4736591" y="1734311"/>
            <a:chExt cx="1821180" cy="315595"/>
          </a:xfrm>
        </p:grpSpPr>
        <p:sp>
          <p:nvSpPr>
            <p:cNvPr id="12" name="object 12" descr=""/>
            <p:cNvSpPr/>
            <p:nvPr/>
          </p:nvSpPr>
          <p:spPr>
            <a:xfrm>
              <a:off x="5852921" y="1756409"/>
              <a:ext cx="685800" cy="274320"/>
            </a:xfrm>
            <a:custGeom>
              <a:avLst/>
              <a:gdLst/>
              <a:ahLst/>
              <a:cxnLst/>
              <a:rect l="l" t="t" r="r" b="b"/>
              <a:pathLst>
                <a:path w="685800" h="274319">
                  <a:moveTo>
                    <a:pt x="0" y="137160"/>
                  </a:moveTo>
                  <a:lnTo>
                    <a:pt x="26949" y="83796"/>
                  </a:lnTo>
                  <a:lnTo>
                    <a:pt x="58567" y="60498"/>
                  </a:lnTo>
                  <a:lnTo>
                    <a:pt x="100441" y="40195"/>
                  </a:lnTo>
                  <a:lnTo>
                    <a:pt x="151190" y="23440"/>
                  </a:lnTo>
                  <a:lnTo>
                    <a:pt x="209436" y="10787"/>
                  </a:lnTo>
                  <a:lnTo>
                    <a:pt x="273799" y="2789"/>
                  </a:lnTo>
                  <a:lnTo>
                    <a:pt x="342900" y="0"/>
                  </a:lnTo>
                  <a:lnTo>
                    <a:pt x="412000" y="2789"/>
                  </a:lnTo>
                  <a:lnTo>
                    <a:pt x="476363" y="10787"/>
                  </a:lnTo>
                  <a:lnTo>
                    <a:pt x="534609" y="23440"/>
                  </a:lnTo>
                  <a:lnTo>
                    <a:pt x="585358" y="40195"/>
                  </a:lnTo>
                  <a:lnTo>
                    <a:pt x="627232" y="60498"/>
                  </a:lnTo>
                  <a:lnTo>
                    <a:pt x="658850" y="83796"/>
                  </a:lnTo>
                  <a:lnTo>
                    <a:pt x="685800" y="137160"/>
                  </a:lnTo>
                  <a:lnTo>
                    <a:pt x="678832" y="164785"/>
                  </a:lnTo>
                  <a:lnTo>
                    <a:pt x="627232" y="213821"/>
                  </a:lnTo>
                  <a:lnTo>
                    <a:pt x="585358" y="234124"/>
                  </a:lnTo>
                  <a:lnTo>
                    <a:pt x="534609" y="250879"/>
                  </a:lnTo>
                  <a:lnTo>
                    <a:pt x="476363" y="263532"/>
                  </a:lnTo>
                  <a:lnTo>
                    <a:pt x="412000" y="271530"/>
                  </a:lnTo>
                  <a:lnTo>
                    <a:pt x="342900" y="274320"/>
                  </a:lnTo>
                  <a:lnTo>
                    <a:pt x="273799" y="271530"/>
                  </a:lnTo>
                  <a:lnTo>
                    <a:pt x="209436" y="263532"/>
                  </a:lnTo>
                  <a:lnTo>
                    <a:pt x="151190" y="250879"/>
                  </a:lnTo>
                  <a:lnTo>
                    <a:pt x="100441" y="234124"/>
                  </a:lnTo>
                  <a:lnTo>
                    <a:pt x="58567" y="213821"/>
                  </a:lnTo>
                  <a:lnTo>
                    <a:pt x="26949" y="190523"/>
                  </a:lnTo>
                  <a:lnTo>
                    <a:pt x="0" y="137160"/>
                  </a:lnTo>
                  <a:close/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4755641" y="1753361"/>
              <a:ext cx="685800" cy="274320"/>
            </a:xfrm>
            <a:custGeom>
              <a:avLst/>
              <a:gdLst/>
              <a:ahLst/>
              <a:cxnLst/>
              <a:rect l="l" t="t" r="r" b="b"/>
              <a:pathLst>
                <a:path w="685800" h="274319">
                  <a:moveTo>
                    <a:pt x="0" y="137160"/>
                  </a:moveTo>
                  <a:lnTo>
                    <a:pt x="26949" y="83796"/>
                  </a:lnTo>
                  <a:lnTo>
                    <a:pt x="58567" y="60498"/>
                  </a:lnTo>
                  <a:lnTo>
                    <a:pt x="100441" y="40195"/>
                  </a:lnTo>
                  <a:lnTo>
                    <a:pt x="151190" y="23440"/>
                  </a:lnTo>
                  <a:lnTo>
                    <a:pt x="209436" y="10787"/>
                  </a:lnTo>
                  <a:lnTo>
                    <a:pt x="273799" y="2789"/>
                  </a:lnTo>
                  <a:lnTo>
                    <a:pt x="342900" y="0"/>
                  </a:lnTo>
                  <a:lnTo>
                    <a:pt x="412000" y="2789"/>
                  </a:lnTo>
                  <a:lnTo>
                    <a:pt x="476363" y="10787"/>
                  </a:lnTo>
                  <a:lnTo>
                    <a:pt x="534609" y="23440"/>
                  </a:lnTo>
                  <a:lnTo>
                    <a:pt x="585358" y="40195"/>
                  </a:lnTo>
                  <a:lnTo>
                    <a:pt x="627232" y="60498"/>
                  </a:lnTo>
                  <a:lnTo>
                    <a:pt x="658850" y="83796"/>
                  </a:lnTo>
                  <a:lnTo>
                    <a:pt x="685800" y="137160"/>
                  </a:lnTo>
                  <a:lnTo>
                    <a:pt x="678832" y="164785"/>
                  </a:lnTo>
                  <a:lnTo>
                    <a:pt x="627232" y="213821"/>
                  </a:lnTo>
                  <a:lnTo>
                    <a:pt x="585358" y="234124"/>
                  </a:lnTo>
                  <a:lnTo>
                    <a:pt x="534609" y="250879"/>
                  </a:lnTo>
                  <a:lnTo>
                    <a:pt x="476363" y="263532"/>
                  </a:lnTo>
                  <a:lnTo>
                    <a:pt x="412000" y="271530"/>
                  </a:lnTo>
                  <a:lnTo>
                    <a:pt x="342900" y="274320"/>
                  </a:lnTo>
                  <a:lnTo>
                    <a:pt x="273799" y="271530"/>
                  </a:lnTo>
                  <a:lnTo>
                    <a:pt x="209436" y="263532"/>
                  </a:lnTo>
                  <a:lnTo>
                    <a:pt x="151190" y="250879"/>
                  </a:lnTo>
                  <a:lnTo>
                    <a:pt x="100441" y="234124"/>
                  </a:lnTo>
                  <a:lnTo>
                    <a:pt x="58567" y="213821"/>
                  </a:lnTo>
                  <a:lnTo>
                    <a:pt x="26949" y="190523"/>
                  </a:lnTo>
                  <a:lnTo>
                    <a:pt x="0" y="137160"/>
                  </a:lnTo>
                  <a:close/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705612"/>
            <a:ext cx="7696200" cy="577138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13233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Army</a:t>
            </a:r>
            <a:r>
              <a:rPr dirty="0" sz="2800" spc="-7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Leadership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146050" y="984250"/>
          <a:ext cx="8775700" cy="50285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2475"/>
                <a:gridCol w="2397125"/>
                <a:gridCol w="2153920"/>
                <a:gridCol w="2191385"/>
              </a:tblGrid>
              <a:tr h="867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Level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CHARACTER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291465" marR="285750" indent="635">
                        <a:lnSpc>
                          <a:spcPct val="1151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(Army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Values,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Empathy,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Warrior</a:t>
                      </a:r>
                      <a:r>
                        <a:rPr dirty="0" sz="10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Ethos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Service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Ethos, Discipline,</a:t>
                      </a:r>
                      <a:r>
                        <a:rPr dirty="0" sz="1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SHARP/EO/EEO)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PRESENCE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93675" marR="187960" indent="1270">
                        <a:lnSpc>
                          <a:spcPct val="1151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(Military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professional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bearing,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Fitness,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Confidence, Resilience)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43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INTELLECT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20014" marR="111760">
                        <a:lnSpc>
                          <a:spcPct val="115100"/>
                        </a:lnSpc>
                        <a:spcBef>
                          <a:spcPts val="55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(Mental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agility,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Sound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judgment, Innovation,</a:t>
                      </a:r>
                      <a:r>
                        <a:rPr dirty="0" sz="1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Interpersonal</a:t>
                      </a:r>
                      <a:r>
                        <a:rPr dirty="0" sz="1000" spc="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tact,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Expertise)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546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12236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21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Direct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(SGT)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60833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Creates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climate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that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embraces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Values;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 marR="269875">
                        <a:lnSpc>
                          <a:spcPts val="144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character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aligned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Army’s</a:t>
                      </a:r>
                      <a:r>
                        <a:rPr dirty="0" sz="1200" spc="-7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expectations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47015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good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presence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confidence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 marR="208915">
                        <a:lnSpc>
                          <a:spcPts val="144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across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expected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duties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position.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365125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Conceptual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capabilities,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interpersonal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tact,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9215" marR="412750">
                        <a:lnSpc>
                          <a:spcPts val="144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domain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knowledge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are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effective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for direct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level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490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Organizational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(SSG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1SG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MSG)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123189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Exhibits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behaviors that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are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clear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outward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expression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that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aligns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personal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character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with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expectations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205104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excellent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presence,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confidence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resilience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expected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duties and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unexpected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ts val="1395"/>
                        </a:lnSpc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situations.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251460">
                        <a:lnSpc>
                          <a:spcPts val="1440"/>
                        </a:lnSpc>
                        <a:spcBef>
                          <a:spcPts val="1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Conceptual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capabilities,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interpersonal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tact,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domain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knowledge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are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effective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operations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at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9215">
                        <a:lnSpc>
                          <a:spcPts val="1395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battalion and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below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88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Strategic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(CSM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SGM)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389255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sense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responsibility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Army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profession;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character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absolute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integrity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 marR="78740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Astutely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manages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complexity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anticipates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transitions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strategic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level;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viewed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champions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causes,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diplomats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 marR="163195">
                        <a:lnSpc>
                          <a:spcPts val="144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ambassadors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high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level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interests.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 marR="127000">
                        <a:lnSpc>
                          <a:spcPts val="1440"/>
                        </a:lnSpc>
                        <a:spcBef>
                          <a:spcPts val="2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Excels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complex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thinking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multiple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perspectives;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adept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design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method; broad and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deep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understanding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history,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9215" marR="160655">
                        <a:lnSpc>
                          <a:spcPts val="1440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world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situations,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technological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possibilities,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dynamics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organizations.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154939" y="6335159"/>
            <a:ext cx="433133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*Based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Leader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Development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Strategy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21st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Century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Army, 25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Nov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09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711960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Attributes</a:t>
            </a:r>
            <a:r>
              <a:rPr dirty="0" spc="-2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–</a:t>
            </a:r>
            <a:r>
              <a:rPr dirty="0" spc="-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What</a:t>
            </a:r>
            <a:r>
              <a:rPr dirty="0" spc="-3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a</a:t>
            </a:r>
            <a:r>
              <a:rPr dirty="0" spc="-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Leader</a:t>
            </a:r>
            <a:r>
              <a:rPr dirty="0" spc="5" i="1">
                <a:latin typeface="Arial"/>
                <a:cs typeface="Arial"/>
              </a:rPr>
              <a:t> </a:t>
            </a:r>
            <a:r>
              <a:rPr dirty="0" spc="-25" i="1">
                <a:latin typeface="Arial"/>
                <a:cs typeface="Arial"/>
              </a:rPr>
              <a:t>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308711" y="990600"/>
          <a:ext cx="8759190" cy="5095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4989"/>
                <a:gridCol w="2441575"/>
                <a:gridCol w="2249169"/>
                <a:gridCol w="2244090"/>
              </a:tblGrid>
              <a:tr h="1121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605790">
                        <a:lnSpc>
                          <a:spcPct val="100000"/>
                        </a:lnSpc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Level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492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LEADS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54305" marR="112395">
                        <a:lnSpc>
                          <a:spcPct val="115100"/>
                        </a:lnSpc>
                        <a:spcBef>
                          <a:spcPts val="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(Leads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others,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Builds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trust,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Extends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influence</a:t>
                      </a:r>
                      <a:r>
                        <a:rPr dirty="0" sz="10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beyond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chain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command,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Leads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example, Communicates)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5143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DEVELOPS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L="179070" marR="122555" indent="635">
                        <a:lnSpc>
                          <a:spcPct val="115100"/>
                        </a:lnSpc>
                        <a:spcBef>
                          <a:spcPts val="50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(Creates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positive</a:t>
                      </a:r>
                      <a:r>
                        <a:rPr dirty="0" sz="10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command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50" b="1">
                          <a:latin typeface="Arial"/>
                          <a:cs typeface="Arial"/>
                        </a:rPr>
                        <a:t>/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workplace</a:t>
                      </a:r>
                      <a:r>
                        <a:rPr dirty="0" sz="10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environment,</a:t>
                      </a:r>
                      <a:r>
                        <a:rPr dirty="0" sz="100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Fosters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esprit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de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corps,</a:t>
                      </a:r>
                      <a:r>
                        <a:rPr dirty="0" sz="10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Prepares</a:t>
                      </a:r>
                      <a:r>
                        <a:rPr dirty="0" sz="10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0" b="1">
                          <a:latin typeface="Arial"/>
                          <a:cs typeface="Arial"/>
                        </a:rPr>
                        <a:t>self,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Develops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b="1">
                          <a:latin typeface="Arial"/>
                          <a:cs typeface="Arial"/>
                        </a:rPr>
                        <a:t>others,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 Stewards</a:t>
                      </a:r>
                      <a:r>
                        <a:rPr dirty="0" sz="10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profession)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 marL="67754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ACHIEVES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marL="72136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dirty="0" sz="1000" b="1">
                          <a:latin typeface="Arial"/>
                          <a:cs typeface="Arial"/>
                        </a:rPr>
                        <a:t>(Gets</a:t>
                      </a:r>
                      <a:r>
                        <a:rPr dirty="0" sz="10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10" b="1">
                          <a:latin typeface="Arial"/>
                          <a:cs typeface="Arial"/>
                        </a:rPr>
                        <a:t>results)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6985">
                    <a:solidFill>
                      <a:srgbClr val="C5D9F0"/>
                    </a:solidFill>
                  </a:tcPr>
                </a:tc>
              </a:tr>
              <a:tr h="750570">
                <a:tc>
                  <a:txBody>
                    <a:bodyPr/>
                    <a:lstStyle/>
                    <a:p>
                      <a:pPr marL="590550" marR="730885" indent="-10795">
                        <a:lnSpc>
                          <a:spcPct val="114999"/>
                        </a:lnSpc>
                        <a:spcBef>
                          <a:spcPts val="117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Direct (SGT)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14859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troop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leading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 marR="95885">
                        <a:lnSpc>
                          <a:spcPct val="114999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procedures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employment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TTPs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relevant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to their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unit.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Builds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environment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3505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teams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teamwork.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Directs</a:t>
                      </a:r>
                      <a:r>
                        <a:rPr dirty="0" sz="1200" spc="-7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prioritizes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tasks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Squad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below.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350"/>
                </a:tc>
              </a:tr>
              <a:tr h="15608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31750" marR="182245" indent="184150">
                        <a:lnSpc>
                          <a:spcPct val="114999"/>
                        </a:lnSpc>
                        <a:spcBef>
                          <a:spcPts val="91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Organizational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(SSG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1SG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MSG)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580" marR="221615">
                        <a:lnSpc>
                          <a:spcPct val="114999"/>
                        </a:lnSpc>
                        <a:spcBef>
                          <a:spcPts val="5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competence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resolving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complex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situations.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/>
                </a:tc>
                <a:tc>
                  <a:txBody>
                    <a:bodyPr/>
                    <a:lstStyle/>
                    <a:p>
                      <a:pPr marL="103505" marR="157480">
                        <a:lnSpc>
                          <a:spcPct val="114999"/>
                        </a:lnSpc>
                        <a:spcBef>
                          <a:spcPts val="5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Proactive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developing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others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individual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coach,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teach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mentor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subordinates;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accurately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fairly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assess,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identifies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future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leaders.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/>
                </a:tc>
                <a:tc>
                  <a:txBody>
                    <a:bodyPr/>
                    <a:lstStyle/>
                    <a:p>
                      <a:pPr marL="83820" marR="66040">
                        <a:lnSpc>
                          <a:spcPct val="114999"/>
                        </a:lnSpc>
                        <a:spcBef>
                          <a:spcPts val="52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ability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lead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complexity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5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time,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decentralized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operations and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ill-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structured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problems.</a:t>
                      </a:r>
                      <a:r>
                        <a:rPr dirty="0" sz="1200" spc="3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Prioritizes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limited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resources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accomplish mission.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66675"/>
                </a:tc>
              </a:tr>
              <a:tr h="1662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ctr" marR="149225">
                        <a:lnSpc>
                          <a:spcPct val="100000"/>
                        </a:lnSpc>
                        <a:spcBef>
                          <a:spcPts val="1290"/>
                        </a:spcBef>
                      </a:pPr>
                      <a:r>
                        <a:rPr dirty="0" sz="1400" spc="-10" b="1">
                          <a:latin typeface="Arial"/>
                          <a:cs typeface="Arial"/>
                        </a:rPr>
                        <a:t>Strategic</a:t>
                      </a:r>
                      <a:endParaRPr sz="1400">
                        <a:latin typeface="Arial"/>
                        <a:cs typeface="Arial"/>
                      </a:endParaRPr>
                    </a:p>
                    <a:p>
                      <a:pPr algn="ctr" marR="150495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dirty="0" sz="1400" b="1">
                          <a:latin typeface="Arial"/>
                          <a:cs typeface="Arial"/>
                        </a:rPr>
                        <a:t>(CSM</a:t>
                      </a:r>
                      <a:r>
                        <a:rPr dirty="0" sz="14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b="1">
                          <a:latin typeface="Arial"/>
                          <a:cs typeface="Arial"/>
                        </a:rPr>
                        <a:t>/</a:t>
                      </a:r>
                      <a:r>
                        <a:rPr dirty="0" sz="14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-20" b="1">
                          <a:latin typeface="Arial"/>
                          <a:cs typeface="Arial"/>
                        </a:rPr>
                        <a:t>SGM)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Sets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vision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for operational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6858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strategic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operations.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Creates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systems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adopts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103505" marR="113030">
                        <a:lnSpc>
                          <a:spcPct val="114999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policies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supporting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professional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personal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growth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across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organization.</a:t>
                      </a:r>
                      <a:r>
                        <a:rPr dirty="0" sz="1200" spc="3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Stewards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Army’s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interest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caring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managing people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resources.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  <a:tc>
                  <a:txBody>
                    <a:bodyPr/>
                    <a:lstStyle/>
                    <a:p>
                      <a:pPr marL="8382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dirty="0" sz="1200" spc="-10" b="1">
                          <a:latin typeface="Arial"/>
                          <a:cs typeface="Arial"/>
                        </a:rPr>
                        <a:t>Demonstrates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ability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to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27000">
                        <a:lnSpc>
                          <a:spcPct val="114999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develop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describe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broad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vision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framework.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109855">
                        <a:lnSpc>
                          <a:spcPct val="114999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Organizes,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resources,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integrates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aligns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efforts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83820" marR="431165">
                        <a:lnSpc>
                          <a:spcPct val="114999"/>
                        </a:lnSpc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among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achieve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mission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goals.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5715"/>
                </a:tc>
              </a:tr>
            </a:tbl>
          </a:graphicData>
        </a:graphic>
      </p:graphicFrame>
      <p:sp>
        <p:nvSpPr>
          <p:cNvPr id="4" name="object 4" descr=""/>
          <p:cNvSpPr txBox="1"/>
          <p:nvPr/>
        </p:nvSpPr>
        <p:spPr>
          <a:xfrm>
            <a:off x="154939" y="6335159"/>
            <a:ext cx="4331335" cy="1670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>
                <a:latin typeface="Arial"/>
                <a:cs typeface="Arial"/>
              </a:rPr>
              <a:t>*Based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on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Leader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Development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 spc="-10">
                <a:latin typeface="Arial"/>
                <a:cs typeface="Arial"/>
              </a:rPr>
              <a:t>Strategy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21st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Century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Army, 25</a:t>
            </a:r>
            <a:r>
              <a:rPr dirty="0" sz="1000" spc="-2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Nov</a:t>
            </a:r>
            <a:r>
              <a:rPr dirty="0" sz="1000" spc="-30">
                <a:latin typeface="Arial"/>
                <a:cs typeface="Arial"/>
              </a:rPr>
              <a:t> </a:t>
            </a:r>
            <a:r>
              <a:rPr dirty="0" sz="1000" spc="-25">
                <a:latin typeface="Arial"/>
                <a:cs typeface="Arial"/>
              </a:rPr>
              <a:t>09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13</a:t>
            </a:fld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83744" rIns="0" bIns="0" rtlCol="0" vert="horz">
            <a:spAutoFit/>
          </a:bodyPr>
          <a:lstStyle/>
          <a:p>
            <a:pPr marL="1146175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Competencies</a:t>
            </a:r>
            <a:r>
              <a:rPr dirty="0" spc="-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–</a:t>
            </a:r>
            <a:r>
              <a:rPr dirty="0" spc="-2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What</a:t>
            </a:r>
            <a:r>
              <a:rPr dirty="0" spc="-4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a</a:t>
            </a:r>
            <a:r>
              <a:rPr dirty="0" spc="-2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Leader</a:t>
            </a:r>
            <a:r>
              <a:rPr dirty="0" spc="-25" i="1">
                <a:latin typeface="Arial"/>
                <a:cs typeface="Arial"/>
              </a:rPr>
              <a:t> </a:t>
            </a:r>
            <a:r>
              <a:rPr dirty="0" spc="-20" i="1">
                <a:latin typeface="Arial"/>
                <a:cs typeface="Arial"/>
              </a:rPr>
              <a:t>Does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0" y="1212850"/>
          <a:ext cx="9144000" cy="53333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8197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FAR</a:t>
                      </a:r>
                      <a:r>
                        <a:rPr dirty="0" sz="20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>
                          <a:latin typeface="Arial"/>
                          <a:cs typeface="Arial"/>
                        </a:rPr>
                        <a:t>EXCEEDED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323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EXCEEDED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52120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 spc="-25">
                          <a:latin typeface="Arial"/>
                          <a:cs typeface="Arial"/>
                        </a:rPr>
                        <a:t>MET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DID</a:t>
                      </a:r>
                      <a:r>
                        <a:rPr dirty="0" sz="2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20">
                          <a:latin typeface="Arial"/>
                          <a:cs typeface="Arial"/>
                        </a:rPr>
                        <a:t>MEET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87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513580">
                <a:tc>
                  <a:txBody>
                    <a:bodyPr/>
                    <a:lstStyle/>
                    <a:p>
                      <a:pPr marL="91440" marR="9017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performs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extraordinarily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above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standards</a:t>
                      </a:r>
                      <a:r>
                        <a:rPr dirty="0" sz="1200" spc="5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organizational goals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enables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far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surpass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organizational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standards;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demonstrated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epitomizes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excellence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aspects;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Soldiers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consistently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take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disciplined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applying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attributes;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results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immediate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enduring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Army;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best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third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NCOs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same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0922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performs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above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standards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organizational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take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disciplined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applying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results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an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immediate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Army;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common,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typically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third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NCOs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same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803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successfully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achieves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maintains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8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standards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organizational goals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effectively</a:t>
                      </a:r>
                      <a:r>
                        <a:rPr dirty="0" sz="12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meets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enforces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those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his/her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charge;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succeeds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taking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appropriate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applying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attributes;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results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positive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impact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Soldiers,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Army;</a:t>
                      </a:r>
                      <a:r>
                        <a:rPr dirty="0" sz="1200" spc="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considered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typically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majority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NCOs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same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8509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fails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or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maintain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 required</a:t>
                      </a:r>
                      <a:r>
                        <a:rPr dirty="0" sz="120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Army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standards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5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organizational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does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enforce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or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unit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those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charge; exhibits/displays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 minimal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effort;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actions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negative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mission,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Army.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 descr=""/>
          <p:cNvSpPr/>
          <p:nvPr/>
        </p:nvSpPr>
        <p:spPr>
          <a:xfrm>
            <a:off x="153162" y="762762"/>
            <a:ext cx="8915400" cy="155575"/>
          </a:xfrm>
          <a:custGeom>
            <a:avLst/>
            <a:gdLst/>
            <a:ahLst/>
            <a:cxnLst/>
            <a:rect l="l" t="t" r="r" b="b"/>
            <a:pathLst>
              <a:path w="8915400" h="155575">
                <a:moveTo>
                  <a:pt x="0" y="155448"/>
                </a:moveTo>
                <a:lnTo>
                  <a:pt x="1018" y="125194"/>
                </a:lnTo>
                <a:lnTo>
                  <a:pt x="3795" y="100488"/>
                </a:lnTo>
                <a:lnTo>
                  <a:pt x="7913" y="83831"/>
                </a:lnTo>
                <a:lnTo>
                  <a:pt x="12954" y="77724"/>
                </a:lnTo>
                <a:lnTo>
                  <a:pt x="4444746" y="77724"/>
                </a:lnTo>
                <a:lnTo>
                  <a:pt x="4449770" y="71616"/>
                </a:lnTo>
                <a:lnTo>
                  <a:pt x="4453890" y="54959"/>
                </a:lnTo>
                <a:lnTo>
                  <a:pt x="4456676" y="30253"/>
                </a:lnTo>
                <a:lnTo>
                  <a:pt x="4457700" y="0"/>
                </a:lnTo>
                <a:lnTo>
                  <a:pt x="4458723" y="30253"/>
                </a:lnTo>
                <a:lnTo>
                  <a:pt x="4461510" y="54959"/>
                </a:lnTo>
                <a:lnTo>
                  <a:pt x="4465629" y="71616"/>
                </a:lnTo>
                <a:lnTo>
                  <a:pt x="4470654" y="77724"/>
                </a:lnTo>
                <a:lnTo>
                  <a:pt x="8902446" y="77724"/>
                </a:lnTo>
                <a:lnTo>
                  <a:pt x="8907470" y="83831"/>
                </a:lnTo>
                <a:lnTo>
                  <a:pt x="8911590" y="100488"/>
                </a:lnTo>
                <a:lnTo>
                  <a:pt x="8914376" y="125194"/>
                </a:lnTo>
                <a:lnTo>
                  <a:pt x="8915400" y="15544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2517394" y="562102"/>
            <a:ext cx="4950460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Arial"/>
                <a:cs typeface="Arial"/>
              </a:rPr>
              <a:t>Organizational-</a:t>
            </a:r>
            <a:r>
              <a:rPr dirty="0" sz="1200" spc="-60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and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Strategic-</a:t>
            </a:r>
            <a:r>
              <a:rPr dirty="0" sz="1200">
                <a:latin typeface="Arial"/>
                <a:cs typeface="Arial"/>
              </a:rPr>
              <a:t>level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(SSG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>
                <a:latin typeface="Arial"/>
                <a:cs typeface="Arial"/>
              </a:rPr>
              <a:t>through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CSM/SGM)</a:t>
            </a:r>
            <a:endParaRPr sz="12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960"/>
              </a:spcBef>
            </a:pPr>
            <a:r>
              <a:rPr dirty="0" sz="1200" spc="-10">
                <a:latin typeface="Arial"/>
                <a:cs typeface="Arial"/>
              </a:rPr>
              <a:t>Direct-</a:t>
            </a:r>
            <a:r>
              <a:rPr dirty="0" sz="1200">
                <a:latin typeface="Arial"/>
                <a:cs typeface="Arial"/>
              </a:rPr>
              <a:t>level</a:t>
            </a:r>
            <a:r>
              <a:rPr dirty="0" sz="1200" spc="1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(SGT)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213610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Performance</a:t>
            </a:r>
            <a:r>
              <a:rPr dirty="0" spc="-10" i="1">
                <a:latin typeface="Arial"/>
                <a:cs typeface="Arial"/>
              </a:rPr>
              <a:t> Measures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79450" y="1791970"/>
          <a:ext cx="2832100" cy="40836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700405">
                <a:tc>
                  <a:txBody>
                    <a:bodyPr/>
                    <a:lstStyle/>
                    <a:p>
                      <a:pPr marL="718185" marR="419734" indent="-2914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FAR</a:t>
                      </a:r>
                      <a:r>
                        <a:rPr dirty="0" sz="20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10">
                          <a:latin typeface="Arial"/>
                          <a:cs typeface="Arial"/>
                        </a:rPr>
                        <a:t>EXCEEDED 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383279">
                <a:tc>
                  <a:txBody>
                    <a:bodyPr/>
                    <a:lstStyle/>
                    <a:p>
                      <a:pPr marL="91440" marR="8763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performs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extraordinarily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standards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organizational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attributes;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enables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far surpass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organizational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standards;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demonstrated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epitomizes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excellence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aspects;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his/her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consistently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take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disciplined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applying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results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immediate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enduring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their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Army;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 best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third</a:t>
                      </a:r>
                      <a:r>
                        <a:rPr dirty="0" sz="120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NCOs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same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102734" y="1764919"/>
            <a:ext cx="4958080" cy="3013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Arial"/>
                <a:cs typeface="Arial"/>
              </a:rPr>
              <a:t>o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placed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1st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23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teams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in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recent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LTG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David</a:t>
            </a:r>
            <a:r>
              <a:rPr dirty="0" sz="1400" spc="-25" b="1">
                <a:latin typeface="Arial"/>
                <a:cs typeface="Arial"/>
              </a:rPr>
              <a:t> E.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Grange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Jr.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Best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Ranger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Competition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o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nominated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and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selected</a:t>
            </a:r>
            <a:r>
              <a:rPr dirty="0" sz="1400" spc="-7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over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11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senior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NCOs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to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serve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as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11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Army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Corrections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Command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Operations</a:t>
            </a:r>
            <a:r>
              <a:rPr dirty="0" sz="1400" spc="-8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Sergeant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 marR="85725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o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selected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Secretary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8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Army Career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Counselor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Year;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incomparable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retention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knowledge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12700" marR="805815">
              <a:lnSpc>
                <a:spcPct val="100000"/>
              </a:lnSpc>
            </a:pPr>
            <a:r>
              <a:rPr dirty="0" sz="1400" b="1">
                <a:latin typeface="Arial"/>
                <a:cs typeface="Arial"/>
              </a:rPr>
              <a:t>o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expertly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led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his/her</a:t>
            </a:r>
            <a:r>
              <a:rPr dirty="0" sz="1400" spc="-4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SGLs</a:t>
            </a:r>
            <a:r>
              <a:rPr dirty="0" sz="1400" spc="-3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to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earn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an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Institute</a:t>
            </a:r>
            <a:r>
              <a:rPr dirty="0" sz="1400" spc="-55" b="1">
                <a:latin typeface="Arial"/>
                <a:cs typeface="Arial"/>
              </a:rPr>
              <a:t> </a:t>
            </a:r>
            <a:r>
              <a:rPr dirty="0" sz="1400" spc="-25" b="1">
                <a:latin typeface="Arial"/>
                <a:cs typeface="Arial"/>
              </a:rPr>
              <a:t>of </a:t>
            </a:r>
            <a:r>
              <a:rPr dirty="0" sz="1400" b="1">
                <a:latin typeface="Arial"/>
                <a:cs typeface="Arial"/>
              </a:rPr>
              <a:t>Excellence</a:t>
            </a:r>
            <a:r>
              <a:rPr dirty="0" sz="1400" spc="-7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rating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within</a:t>
            </a:r>
            <a:r>
              <a:rPr dirty="0" sz="1400" spc="-7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eight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months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40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arrival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Arial"/>
              <a:cs typeface="Arial"/>
            </a:endParaRPr>
          </a:p>
          <a:p>
            <a:pPr marL="12700" marR="161290">
              <a:lnSpc>
                <a:spcPct val="100000"/>
              </a:lnSpc>
              <a:spcBef>
                <a:spcPts val="5"/>
              </a:spcBef>
            </a:pPr>
            <a:r>
              <a:rPr dirty="0" sz="1400" b="1">
                <a:latin typeface="Arial"/>
                <a:cs typeface="Arial"/>
              </a:rPr>
              <a:t>o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selected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by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Corps/Division</a:t>
            </a:r>
            <a:r>
              <a:rPr dirty="0" sz="1400" spc="-5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G-1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as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the</a:t>
            </a:r>
            <a:r>
              <a:rPr dirty="0" sz="1400" spc="-15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best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Brigade</a:t>
            </a:r>
            <a:r>
              <a:rPr dirty="0" sz="1400" spc="-2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S-</a:t>
            </a:r>
            <a:r>
              <a:rPr dirty="0" sz="1400" spc="-50" b="1">
                <a:latin typeface="Arial"/>
                <a:cs typeface="Arial"/>
              </a:rPr>
              <a:t>1 </a:t>
            </a:r>
            <a:r>
              <a:rPr dirty="0" sz="1400" b="1">
                <a:latin typeface="Arial"/>
                <a:cs typeface="Arial"/>
              </a:rPr>
              <a:t>within</a:t>
            </a:r>
            <a:r>
              <a:rPr dirty="0" sz="1400" spc="-6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area</a:t>
            </a:r>
            <a:r>
              <a:rPr dirty="0" sz="1400" spc="-30" b="1">
                <a:latin typeface="Arial"/>
                <a:cs typeface="Arial"/>
              </a:rPr>
              <a:t> </a:t>
            </a:r>
            <a:r>
              <a:rPr dirty="0" sz="1400" b="1">
                <a:latin typeface="Arial"/>
                <a:cs typeface="Arial"/>
              </a:rPr>
              <a:t>of</a:t>
            </a:r>
            <a:r>
              <a:rPr dirty="0" sz="1400" spc="-25" b="1">
                <a:latin typeface="Arial"/>
                <a:cs typeface="Arial"/>
              </a:rPr>
              <a:t> </a:t>
            </a:r>
            <a:r>
              <a:rPr dirty="0" sz="1400" spc="-10" b="1">
                <a:latin typeface="Arial"/>
                <a:cs typeface="Arial"/>
              </a:rPr>
              <a:t>responsibility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850642" y="100329"/>
            <a:ext cx="42056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FAR</a:t>
            </a:r>
            <a:r>
              <a:rPr dirty="0" spc="-8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EXCEEDED</a:t>
            </a:r>
            <a:r>
              <a:rPr dirty="0" spc="-60" i="1">
                <a:latin typeface="Arial"/>
                <a:cs typeface="Arial"/>
              </a:rPr>
              <a:t> </a:t>
            </a:r>
            <a:r>
              <a:rPr dirty="0" spc="-10" i="1">
                <a:latin typeface="Arial"/>
                <a:cs typeface="Arial"/>
              </a:rPr>
              <a:t>STANDARD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812417" y="466089"/>
            <a:ext cx="6280785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i="1">
                <a:latin typeface="Arial"/>
                <a:cs typeface="Arial"/>
              </a:rPr>
              <a:t>(applies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to</a:t>
            </a:r>
            <a:r>
              <a:rPr dirty="0" sz="2000" spc="-30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Organizational-</a:t>
            </a:r>
            <a:r>
              <a:rPr dirty="0" sz="2000" spc="-5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and</a:t>
            </a:r>
            <a:r>
              <a:rPr dirty="0" sz="2000" spc="-35" i="1">
                <a:latin typeface="Arial"/>
                <a:cs typeface="Arial"/>
              </a:rPr>
              <a:t> </a:t>
            </a:r>
            <a:r>
              <a:rPr dirty="0" sz="2000" i="1">
                <a:latin typeface="Arial"/>
                <a:cs typeface="Arial"/>
              </a:rPr>
              <a:t>Strategic-level</a:t>
            </a:r>
            <a:r>
              <a:rPr dirty="0" sz="2000" spc="-45" i="1">
                <a:latin typeface="Arial"/>
                <a:cs typeface="Arial"/>
              </a:rPr>
              <a:t> </a:t>
            </a:r>
            <a:r>
              <a:rPr dirty="0" sz="2000" spc="-10" i="1">
                <a:latin typeface="Arial"/>
                <a:cs typeface="Arial"/>
              </a:rPr>
              <a:t>NCOERs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79450" y="1791970"/>
          <a:ext cx="2832100" cy="3168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700405">
                <a:tc>
                  <a:txBody>
                    <a:bodyPr/>
                    <a:lstStyle/>
                    <a:p>
                      <a:pPr marL="718185" marR="702945" indent="-952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 spc="-10">
                          <a:latin typeface="Arial"/>
                          <a:cs typeface="Arial"/>
                        </a:rPr>
                        <a:t>EXCEEDED </a:t>
                      </a:r>
                      <a:r>
                        <a:rPr dirty="0" sz="2000" spc="-2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468245">
                <a:tc>
                  <a:txBody>
                    <a:bodyPr/>
                    <a:lstStyle/>
                    <a:p>
                      <a:pPr marL="91440" marR="13716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performs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above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8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 standards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organizational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this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take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disciplined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applying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results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immediate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the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Army;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common,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typically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demonstrated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by the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third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the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same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102734" y="1801494"/>
            <a:ext cx="4913630" cy="274891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79705">
              <a:lnSpc>
                <a:spcPct val="100000"/>
              </a:lnSpc>
              <a:spcBef>
                <a:spcPts val="95"/>
              </a:spcBef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mentored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two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squad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members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to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be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inducted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into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25" b="1">
                <a:latin typeface="Arial"/>
                <a:cs typeface="Arial"/>
              </a:rPr>
              <a:t>the</a:t>
            </a:r>
            <a:endParaRPr sz="1300">
              <a:latin typeface="Arial"/>
              <a:cs typeface="Arial"/>
            </a:endParaRPr>
          </a:p>
          <a:p>
            <a:pPr marL="179705">
              <a:lnSpc>
                <a:spcPct val="100000"/>
              </a:lnSpc>
            </a:pPr>
            <a:r>
              <a:rPr dirty="0" sz="1300" spc="-10" b="1">
                <a:latin typeface="Arial"/>
                <a:cs typeface="Arial"/>
              </a:rPr>
              <a:t>Sergeant</a:t>
            </a:r>
            <a:r>
              <a:rPr dirty="0" sz="1300" spc="-6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Audie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Murphy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spc="-20" b="1">
                <a:latin typeface="Arial"/>
                <a:cs typeface="Arial"/>
              </a:rPr>
              <a:t>Club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graduated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from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M1A2/MGS/Bradley</a:t>
            </a:r>
            <a:r>
              <a:rPr dirty="0" sz="1300" spc="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Master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Gunner’s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Course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scored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2+/2+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on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the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Defense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Language Proficiency</a:t>
            </a:r>
            <a:r>
              <a:rPr dirty="0" sz="1300" spc="-20" b="1">
                <a:latin typeface="Arial"/>
                <a:cs typeface="Arial"/>
              </a:rPr>
              <a:t> Test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300" b="1">
                <a:latin typeface="Arial"/>
                <a:cs typeface="Arial"/>
              </a:rPr>
              <a:t>(DLPT);</a:t>
            </a:r>
            <a:r>
              <a:rPr dirty="0" sz="1300" spc="-10" b="1">
                <a:latin typeface="Arial"/>
                <a:cs typeface="Arial"/>
              </a:rPr>
              <a:t> surpassed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Army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standard in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Category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IV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language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Arial"/>
              <a:cs typeface="Arial"/>
            </a:endParaRPr>
          </a:p>
          <a:p>
            <a:pPr marL="12700" marR="123825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recognized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with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the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Military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Outstanding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Volunteer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Service </a:t>
            </a:r>
            <a:r>
              <a:rPr dirty="0" sz="1300" b="1">
                <a:latin typeface="Arial"/>
                <a:cs typeface="Arial"/>
              </a:rPr>
              <a:t>Medal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for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volunteering</a:t>
            </a:r>
            <a:r>
              <a:rPr dirty="0" sz="1300" spc="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over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100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hours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with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local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community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12700" marR="41148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selected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over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eight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seniors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and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15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peers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by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the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Deputy </a:t>
            </a:r>
            <a:r>
              <a:rPr dirty="0" sz="1300" b="1">
                <a:latin typeface="Arial"/>
                <a:cs typeface="Arial"/>
              </a:rPr>
              <a:t>Commanding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General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to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serve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as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Master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Driver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3809" rIns="0" bIns="0" rtlCol="0" vert="horz">
            <a:spAutoFit/>
          </a:bodyPr>
          <a:lstStyle/>
          <a:p>
            <a:pPr marL="2231390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EXCEEDED</a:t>
            </a:r>
            <a:r>
              <a:rPr dirty="0" spc="-140" i="1">
                <a:latin typeface="Arial"/>
                <a:cs typeface="Arial"/>
              </a:rPr>
              <a:t> </a:t>
            </a:r>
            <a:r>
              <a:rPr dirty="0" spc="-10" i="1">
                <a:latin typeface="Arial"/>
                <a:cs typeface="Arial"/>
              </a:rPr>
              <a:t>STANDARD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1576197" y="480136"/>
            <a:ext cx="675513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(applies</a:t>
            </a:r>
            <a:r>
              <a:rPr dirty="0" sz="2000" spc="-4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Organizational-</a:t>
            </a:r>
            <a:r>
              <a:rPr dirty="0" sz="2000" spc="-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and</a:t>
            </a:r>
            <a:r>
              <a:rPr dirty="0" sz="2000" spc="-20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Strategic-</a:t>
            </a:r>
            <a:r>
              <a:rPr dirty="0" sz="2000" b="1">
                <a:latin typeface="Arial"/>
                <a:cs typeface="Arial"/>
              </a:rPr>
              <a:t>level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NCOERs)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79450" y="1791970"/>
          <a:ext cx="2832100" cy="35350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700405">
                <a:tc>
                  <a:txBody>
                    <a:bodyPr/>
                    <a:lstStyle/>
                    <a:p>
                      <a:pPr marL="718185" marR="711835" indent="421640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 spc="-25">
                          <a:latin typeface="Arial"/>
                          <a:cs typeface="Arial"/>
                        </a:rPr>
                        <a:t>MET </a:t>
                      </a:r>
                      <a:r>
                        <a:rPr dirty="0" sz="2000" spc="-3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834640">
                <a:tc>
                  <a:txBody>
                    <a:bodyPr/>
                    <a:lstStyle/>
                    <a:p>
                      <a:pPr marL="91440" marR="8699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successfully</a:t>
                      </a:r>
                      <a:r>
                        <a:rPr dirty="0" sz="120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achieves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maintains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 required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Army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standards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 organizational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goals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effectively</a:t>
                      </a:r>
                      <a:r>
                        <a:rPr dirty="0" sz="12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meets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enforces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those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charge;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succeeds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by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taking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appropriate</a:t>
                      </a:r>
                      <a:r>
                        <a:rPr dirty="0" sz="12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initiative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applying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leader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5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attributes;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results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positive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impact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Soldiers,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unit,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Army;</a:t>
                      </a:r>
                      <a:r>
                        <a:rPr dirty="0" sz="1200" spc="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level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20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considered</a:t>
                      </a:r>
                      <a:r>
                        <a:rPr dirty="0" sz="1200" spc="-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normal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typically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demonstrated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by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50" b="1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5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majority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NCOs</a:t>
                      </a:r>
                      <a:r>
                        <a:rPr dirty="0" sz="120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 the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same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grade.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4102734" y="1893823"/>
            <a:ext cx="4917440" cy="2854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established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workplace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environment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and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overall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command</a:t>
            </a:r>
            <a:endParaRPr sz="1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climate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that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fostered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dignity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and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respect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for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all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team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members</a:t>
            </a:r>
            <a:endParaRPr sz="1300">
              <a:latin typeface="Arial"/>
              <a:cs typeface="Arial"/>
            </a:endParaRPr>
          </a:p>
          <a:p>
            <a:pPr marL="12700" marR="107314">
              <a:lnSpc>
                <a:spcPct val="100000"/>
              </a:lnSpc>
              <a:spcBef>
                <a:spcPts val="915"/>
              </a:spcBef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scored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263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on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last</a:t>
            </a:r>
            <a:r>
              <a:rPr dirty="0" sz="1300" spc="-6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APFT</a:t>
            </a:r>
            <a:r>
              <a:rPr dirty="0" sz="1300" spc="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helping</a:t>
            </a:r>
            <a:r>
              <a:rPr dirty="0" sz="1300" spc="-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company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achieve</a:t>
            </a:r>
            <a:r>
              <a:rPr dirty="0" sz="1300" spc="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spc="-25" b="1">
                <a:latin typeface="Arial"/>
                <a:cs typeface="Arial"/>
              </a:rPr>
              <a:t>250 </a:t>
            </a:r>
            <a:r>
              <a:rPr dirty="0" sz="1300" spc="-10" b="1">
                <a:latin typeface="Arial"/>
                <a:cs typeface="Arial"/>
              </a:rPr>
              <a:t>average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12700" marR="59817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assisted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in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the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weapons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qualification</a:t>
            </a:r>
            <a:r>
              <a:rPr dirty="0" sz="1300" spc="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of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200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Soldiers </a:t>
            </a:r>
            <a:r>
              <a:rPr dirty="0" sz="1300" b="1">
                <a:latin typeface="Arial"/>
                <a:cs typeface="Arial"/>
              </a:rPr>
              <a:t>throughout</a:t>
            </a:r>
            <a:r>
              <a:rPr dirty="0" sz="1300" spc="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the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battalion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12700" marR="52578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developed</a:t>
            </a:r>
            <a:r>
              <a:rPr dirty="0" sz="1300" spc="2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strong</a:t>
            </a:r>
            <a:r>
              <a:rPr dirty="0" sz="1300" spc="-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priority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work</a:t>
            </a:r>
            <a:r>
              <a:rPr dirty="0" sz="1300" spc="-4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plan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and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anticipated </a:t>
            </a:r>
            <a:r>
              <a:rPr dirty="0" sz="1300" b="1">
                <a:latin typeface="Arial"/>
                <a:cs typeface="Arial"/>
              </a:rPr>
              <a:t>constant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change;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successfully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completed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all</a:t>
            </a:r>
            <a:r>
              <a:rPr dirty="0" sz="1300" spc="-7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missions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>
              <a:latin typeface="Arial"/>
              <a:cs typeface="Arial"/>
            </a:endParaRPr>
          </a:p>
          <a:p>
            <a:pPr marL="12700" marR="525780">
              <a:lnSpc>
                <a:spcPct val="100000"/>
              </a:lnSpc>
            </a:pPr>
            <a:r>
              <a:rPr dirty="0" sz="1300" b="1">
                <a:latin typeface="Arial"/>
                <a:cs typeface="Arial"/>
              </a:rPr>
              <a:t>o</a:t>
            </a:r>
            <a:r>
              <a:rPr dirty="0" sz="1300" spc="-5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developed</a:t>
            </a:r>
            <a:r>
              <a:rPr dirty="0" sz="1300" spc="1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several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SOPs</a:t>
            </a:r>
            <a:r>
              <a:rPr dirty="0" sz="1300" spc="-4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that</a:t>
            </a:r>
            <a:r>
              <a:rPr dirty="0" sz="1300" spc="-3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were</a:t>
            </a:r>
            <a:r>
              <a:rPr dirty="0" sz="1300" spc="-6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effectively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used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spc="-25" b="1">
                <a:latin typeface="Arial"/>
                <a:cs typeface="Arial"/>
              </a:rPr>
              <a:t>by </a:t>
            </a:r>
            <a:r>
              <a:rPr dirty="0" sz="1300" b="1">
                <a:latin typeface="Arial"/>
                <a:cs typeface="Arial"/>
              </a:rPr>
              <a:t>Soldiers</a:t>
            </a:r>
            <a:r>
              <a:rPr dirty="0" sz="1300" spc="-2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for</a:t>
            </a:r>
            <a:r>
              <a:rPr dirty="0" sz="1300" spc="-2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accomplishment</a:t>
            </a:r>
            <a:r>
              <a:rPr dirty="0" sz="1300" spc="15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of</a:t>
            </a:r>
            <a:r>
              <a:rPr dirty="0" sz="1300" spc="-30" b="1">
                <a:latin typeface="Arial"/>
                <a:cs typeface="Arial"/>
              </a:rPr>
              <a:t> </a:t>
            </a:r>
            <a:r>
              <a:rPr dirty="0" sz="1300" b="1">
                <a:latin typeface="Arial"/>
                <a:cs typeface="Arial"/>
              </a:rPr>
              <a:t>daily</a:t>
            </a:r>
            <a:r>
              <a:rPr dirty="0" sz="1300" spc="-15" b="1">
                <a:latin typeface="Arial"/>
                <a:cs typeface="Arial"/>
              </a:rPr>
              <a:t> </a:t>
            </a:r>
            <a:r>
              <a:rPr dirty="0" sz="1300" spc="-10" b="1">
                <a:latin typeface="Arial"/>
                <a:cs typeface="Arial"/>
              </a:rPr>
              <a:t>missions</a:t>
            </a:r>
            <a:endParaRPr sz="13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00761" rIns="0" bIns="0" rtlCol="0" vert="horz">
            <a:spAutoFit/>
          </a:bodyPr>
          <a:lstStyle/>
          <a:p>
            <a:pPr marL="2595880">
              <a:lnSpc>
                <a:spcPct val="100000"/>
              </a:lnSpc>
              <a:spcBef>
                <a:spcPts val="100"/>
              </a:spcBef>
            </a:pPr>
            <a:r>
              <a:rPr dirty="0"/>
              <a:t>MET</a:t>
            </a:r>
            <a:r>
              <a:rPr dirty="0" spc="-10"/>
              <a:t> STANDARD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2629661" y="477393"/>
            <a:ext cx="43395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(applies</a:t>
            </a:r>
            <a:r>
              <a:rPr dirty="0" sz="2000" spc="-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all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Grade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Plate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NCOERs)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679450" y="1791970"/>
          <a:ext cx="2832100" cy="26206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</a:tblGrid>
              <a:tr h="700405">
                <a:tc>
                  <a:txBody>
                    <a:bodyPr/>
                    <a:lstStyle/>
                    <a:p>
                      <a:pPr marL="718185" marR="492759" indent="-215265">
                        <a:lnSpc>
                          <a:spcPct val="100000"/>
                        </a:lnSpc>
                        <a:spcBef>
                          <a:spcPts val="309"/>
                        </a:spcBef>
                      </a:pPr>
                      <a:r>
                        <a:rPr dirty="0" sz="2000">
                          <a:latin typeface="Arial"/>
                          <a:cs typeface="Arial"/>
                        </a:rPr>
                        <a:t>DID</a:t>
                      </a:r>
                      <a:r>
                        <a:rPr dirty="0" sz="20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20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2000" spc="-20">
                          <a:latin typeface="Arial"/>
                          <a:cs typeface="Arial"/>
                        </a:rPr>
                        <a:t>MEET </a:t>
                      </a:r>
                      <a:r>
                        <a:rPr dirty="0" sz="2000" spc="-10">
                          <a:latin typeface="Arial"/>
                          <a:cs typeface="Arial"/>
                        </a:rPr>
                        <a:t>STANDARD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B="0" marT="39369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920239">
                <a:tc>
                  <a:txBody>
                    <a:bodyPr/>
                    <a:lstStyle/>
                    <a:p>
                      <a:pPr marL="91440" marR="11938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dirty="0" sz="120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20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fails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20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meet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maintain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required</a:t>
                      </a:r>
                      <a:r>
                        <a:rPr dirty="0" sz="120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Army standards</a:t>
                      </a:r>
                      <a:r>
                        <a:rPr dirty="0" sz="120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 b="1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organizational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20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20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leader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competencies</a:t>
                      </a:r>
                      <a:r>
                        <a:rPr dirty="0" sz="120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b="1">
                          <a:latin typeface="Arial"/>
                          <a:cs typeface="Arial"/>
                        </a:rPr>
                        <a:t>attributes;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does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enforce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 meet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standard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for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unit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those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his/her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charge; exhibits/displays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minimal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200" spc="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200" spc="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effort;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actions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often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200" spc="-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negative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effect</a:t>
                      </a:r>
                      <a:r>
                        <a:rPr dirty="0" sz="12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mission,</a:t>
                      </a:r>
                      <a:r>
                        <a:rPr dirty="0" sz="1200" spc="-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their</a:t>
                      </a:r>
                      <a:r>
                        <a:rPr dirty="0" sz="1200" spc="-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Soldiers,</a:t>
                      </a:r>
                      <a:r>
                        <a:rPr dirty="0" sz="1200" spc="-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10">
                          <a:latin typeface="Arial"/>
                          <a:cs typeface="Arial"/>
                        </a:rPr>
                        <a:t> unit,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2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200" spc="-20">
                          <a:latin typeface="Arial"/>
                          <a:cs typeface="Arial"/>
                        </a:rPr>
                        <a:t>Army.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B="0" marT="412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 marR="633730">
              <a:lnSpc>
                <a:spcPct val="100000"/>
              </a:lnSpc>
              <a:spcBef>
                <a:spcPts val="95"/>
              </a:spcBef>
            </a:pPr>
            <a:r>
              <a:rPr dirty="0"/>
              <a:t>o</a:t>
            </a:r>
            <a:r>
              <a:rPr dirty="0" spc="-50"/>
              <a:t> </a:t>
            </a:r>
            <a:r>
              <a:rPr dirty="0"/>
              <a:t>failed</a:t>
            </a:r>
            <a:r>
              <a:rPr dirty="0" spc="-40"/>
              <a:t> </a:t>
            </a:r>
            <a:r>
              <a:rPr dirty="0"/>
              <a:t>to</a:t>
            </a:r>
            <a:r>
              <a:rPr dirty="0" spc="-35"/>
              <a:t> </a:t>
            </a:r>
            <a:r>
              <a:rPr dirty="0"/>
              <a:t>consistently</a:t>
            </a:r>
            <a:r>
              <a:rPr dirty="0" spc="-15"/>
              <a:t> </a:t>
            </a:r>
            <a:r>
              <a:rPr dirty="0"/>
              <a:t>adhere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45"/>
              <a:t> </a:t>
            </a:r>
            <a:r>
              <a:rPr dirty="0"/>
              <a:t>rules,</a:t>
            </a:r>
            <a:r>
              <a:rPr dirty="0" spc="-40"/>
              <a:t> </a:t>
            </a:r>
            <a:r>
              <a:rPr dirty="0"/>
              <a:t>regulations,</a:t>
            </a:r>
            <a:r>
              <a:rPr dirty="0" spc="-5"/>
              <a:t> </a:t>
            </a:r>
            <a:r>
              <a:rPr dirty="0" spc="-25"/>
              <a:t>or </a:t>
            </a:r>
            <a:r>
              <a:rPr dirty="0"/>
              <a:t>standard</a:t>
            </a:r>
            <a:r>
              <a:rPr dirty="0" spc="-35"/>
              <a:t> </a:t>
            </a:r>
            <a:r>
              <a:rPr dirty="0"/>
              <a:t>operating</a:t>
            </a:r>
            <a:r>
              <a:rPr dirty="0" spc="-35"/>
              <a:t> </a:t>
            </a:r>
            <a:r>
              <a:rPr dirty="0" spc="-10"/>
              <a:t>procedures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/>
          </a:p>
          <a:p>
            <a:pPr marL="12700" marR="71755">
              <a:lnSpc>
                <a:spcPct val="100000"/>
              </a:lnSpc>
            </a:pPr>
            <a:r>
              <a:rPr dirty="0"/>
              <a:t>o</a:t>
            </a:r>
            <a:r>
              <a:rPr dirty="0" spc="-50"/>
              <a:t> </a:t>
            </a:r>
            <a:r>
              <a:rPr dirty="0"/>
              <a:t>demonstrated</a:t>
            </a:r>
            <a:r>
              <a:rPr dirty="0" spc="-5"/>
              <a:t> </a:t>
            </a:r>
            <a:r>
              <a:rPr dirty="0"/>
              <a:t>no</a:t>
            </a:r>
            <a:r>
              <a:rPr dirty="0" spc="-45"/>
              <a:t> </a:t>
            </a:r>
            <a:r>
              <a:rPr dirty="0"/>
              <a:t>concern</a:t>
            </a:r>
            <a:r>
              <a:rPr dirty="0" spc="-20"/>
              <a:t> </a:t>
            </a:r>
            <a:r>
              <a:rPr dirty="0"/>
              <a:t>for</a:t>
            </a:r>
            <a:r>
              <a:rPr dirty="0" spc="-45"/>
              <a:t> </a:t>
            </a:r>
            <a:r>
              <a:rPr dirty="0"/>
              <a:t>security</a:t>
            </a:r>
            <a:r>
              <a:rPr dirty="0" spc="-40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accountability</a:t>
            </a:r>
            <a:r>
              <a:rPr dirty="0" spc="-5"/>
              <a:t> </a:t>
            </a:r>
            <a:r>
              <a:rPr dirty="0" spc="-25"/>
              <a:t>of </a:t>
            </a:r>
            <a:r>
              <a:rPr dirty="0"/>
              <a:t>sensitive</a:t>
            </a:r>
            <a:r>
              <a:rPr dirty="0" spc="-55"/>
              <a:t> </a:t>
            </a:r>
            <a:r>
              <a:rPr dirty="0" spc="-10"/>
              <a:t>items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/>
          </a:p>
          <a:p>
            <a:pPr marL="12700" marR="5080">
              <a:lnSpc>
                <a:spcPct val="100000"/>
              </a:lnSpc>
            </a:pPr>
            <a:r>
              <a:rPr dirty="0"/>
              <a:t>o</a:t>
            </a:r>
            <a:r>
              <a:rPr dirty="0" spc="-55"/>
              <a:t> </a:t>
            </a:r>
            <a:r>
              <a:rPr dirty="0"/>
              <a:t>displayed</a:t>
            </a:r>
            <a:r>
              <a:rPr dirty="0" spc="-10"/>
              <a:t> </a:t>
            </a:r>
            <a:r>
              <a:rPr dirty="0"/>
              <a:t>meager</a:t>
            </a:r>
            <a:r>
              <a:rPr dirty="0" spc="-40"/>
              <a:t> </a:t>
            </a:r>
            <a:r>
              <a:rPr dirty="0"/>
              <a:t>enthusiasm</a:t>
            </a:r>
            <a:r>
              <a:rPr dirty="0" spc="-25"/>
              <a:t> </a:t>
            </a:r>
            <a:r>
              <a:rPr dirty="0"/>
              <a:t>and</a:t>
            </a:r>
            <a:r>
              <a:rPr dirty="0" spc="-35"/>
              <a:t> </a:t>
            </a:r>
            <a:r>
              <a:rPr dirty="0"/>
              <a:t>optimism;</a:t>
            </a:r>
            <a:r>
              <a:rPr dirty="0" spc="-30"/>
              <a:t> </a:t>
            </a:r>
            <a:r>
              <a:rPr dirty="0"/>
              <a:t>his/her</a:t>
            </a:r>
            <a:r>
              <a:rPr dirty="0" spc="-30"/>
              <a:t> </a:t>
            </a:r>
            <a:r>
              <a:rPr dirty="0" spc="-10"/>
              <a:t>actions </a:t>
            </a:r>
            <a:r>
              <a:rPr dirty="0"/>
              <a:t>discouraged others</a:t>
            </a:r>
            <a:r>
              <a:rPr dirty="0" spc="-15"/>
              <a:t> </a:t>
            </a:r>
            <a:r>
              <a:rPr dirty="0"/>
              <a:t>to</a:t>
            </a:r>
            <a:r>
              <a:rPr dirty="0" spc="-40"/>
              <a:t> </a:t>
            </a:r>
            <a:r>
              <a:rPr dirty="0"/>
              <a:t>develop</a:t>
            </a:r>
            <a:r>
              <a:rPr dirty="0" spc="20"/>
              <a:t> </a:t>
            </a:r>
            <a:r>
              <a:rPr dirty="0"/>
              <a:t>and</a:t>
            </a:r>
            <a:r>
              <a:rPr dirty="0" spc="-25"/>
              <a:t> </a:t>
            </a:r>
            <a:r>
              <a:rPr dirty="0"/>
              <a:t>reach</a:t>
            </a:r>
            <a:r>
              <a:rPr dirty="0" spc="-40"/>
              <a:t> </a:t>
            </a:r>
            <a:r>
              <a:rPr dirty="0"/>
              <a:t>their</a:t>
            </a:r>
            <a:r>
              <a:rPr dirty="0" spc="-20"/>
              <a:t> </a:t>
            </a:r>
            <a:r>
              <a:rPr dirty="0"/>
              <a:t>full</a:t>
            </a:r>
            <a:r>
              <a:rPr dirty="0" spc="-25"/>
              <a:t> </a:t>
            </a:r>
            <a:r>
              <a:rPr dirty="0" spc="-10"/>
              <a:t>potential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/>
          </a:p>
          <a:p>
            <a:pPr marL="12700" marR="542925">
              <a:lnSpc>
                <a:spcPct val="100000"/>
              </a:lnSpc>
            </a:pPr>
            <a:r>
              <a:rPr dirty="0"/>
              <a:t>o</a:t>
            </a:r>
            <a:r>
              <a:rPr dirty="0" spc="-40"/>
              <a:t> </a:t>
            </a:r>
            <a:r>
              <a:rPr dirty="0"/>
              <a:t>failed</a:t>
            </a:r>
            <a:r>
              <a:rPr dirty="0" spc="-30"/>
              <a:t> </a:t>
            </a:r>
            <a:r>
              <a:rPr dirty="0"/>
              <a:t>to</a:t>
            </a:r>
            <a:r>
              <a:rPr dirty="0" spc="-30"/>
              <a:t> </a:t>
            </a:r>
            <a:r>
              <a:rPr dirty="0"/>
              <a:t>maintain</a:t>
            </a:r>
            <a:r>
              <a:rPr dirty="0" spc="-15"/>
              <a:t> </a:t>
            </a:r>
            <a:r>
              <a:rPr dirty="0"/>
              <a:t>accountability</a:t>
            </a:r>
            <a:r>
              <a:rPr dirty="0" spc="-10"/>
              <a:t> </a:t>
            </a:r>
            <a:r>
              <a:rPr dirty="0"/>
              <a:t>of</a:t>
            </a:r>
            <a:r>
              <a:rPr dirty="0" spc="-25"/>
              <a:t> </a:t>
            </a:r>
            <a:r>
              <a:rPr dirty="0"/>
              <a:t>Soldiers</a:t>
            </a:r>
            <a:r>
              <a:rPr dirty="0" spc="-30"/>
              <a:t> </a:t>
            </a:r>
            <a:r>
              <a:rPr dirty="0"/>
              <a:t>under</a:t>
            </a:r>
            <a:r>
              <a:rPr dirty="0" spc="-25"/>
              <a:t> his </a:t>
            </a:r>
            <a:r>
              <a:rPr dirty="0"/>
              <a:t>supervision;</a:t>
            </a:r>
            <a:r>
              <a:rPr dirty="0" spc="-25"/>
              <a:t> </a:t>
            </a:r>
            <a:r>
              <a:rPr dirty="0"/>
              <a:t>fabricated</a:t>
            </a:r>
            <a:r>
              <a:rPr dirty="0" spc="-45"/>
              <a:t> </a:t>
            </a:r>
            <a:r>
              <a:rPr dirty="0"/>
              <a:t>status</a:t>
            </a:r>
            <a:r>
              <a:rPr dirty="0" spc="-50"/>
              <a:t> </a:t>
            </a:r>
            <a:r>
              <a:rPr dirty="0" spc="-10"/>
              <a:t>reports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650"/>
          </a:p>
          <a:p>
            <a:pPr marL="12700" marR="275590">
              <a:lnSpc>
                <a:spcPct val="100000"/>
              </a:lnSpc>
            </a:pPr>
            <a:r>
              <a:rPr dirty="0"/>
              <a:t>o</a:t>
            </a:r>
            <a:r>
              <a:rPr dirty="0" spc="-40"/>
              <a:t> </a:t>
            </a:r>
            <a:r>
              <a:rPr dirty="0"/>
              <a:t>declined to</a:t>
            </a:r>
            <a:r>
              <a:rPr dirty="0" spc="-35"/>
              <a:t> </a:t>
            </a:r>
            <a:r>
              <a:rPr dirty="0"/>
              <a:t>address</a:t>
            </a:r>
            <a:r>
              <a:rPr dirty="0" spc="-15"/>
              <a:t> </a:t>
            </a:r>
            <a:r>
              <a:rPr dirty="0" spc="-10"/>
              <a:t>subordinate’s</a:t>
            </a:r>
            <a:r>
              <a:rPr dirty="0" spc="10"/>
              <a:t> </a:t>
            </a:r>
            <a:r>
              <a:rPr dirty="0"/>
              <a:t>request</a:t>
            </a:r>
            <a:r>
              <a:rPr dirty="0" spc="-15"/>
              <a:t> </a:t>
            </a:r>
            <a:r>
              <a:rPr dirty="0"/>
              <a:t>for</a:t>
            </a:r>
            <a:r>
              <a:rPr dirty="0" spc="-35"/>
              <a:t> </a:t>
            </a:r>
            <a:r>
              <a:rPr dirty="0" spc="-10"/>
              <a:t>assistance </a:t>
            </a:r>
            <a:r>
              <a:rPr dirty="0"/>
              <a:t>with</a:t>
            </a:r>
            <a:r>
              <a:rPr dirty="0" spc="-35"/>
              <a:t> </a:t>
            </a:r>
            <a:r>
              <a:rPr dirty="0"/>
              <a:t>personal</a:t>
            </a:r>
            <a:r>
              <a:rPr dirty="0" spc="-5"/>
              <a:t> </a:t>
            </a:r>
            <a:r>
              <a:rPr dirty="0" spc="-10"/>
              <a:t>issues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725673" y="93090"/>
            <a:ext cx="399986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DID</a:t>
            </a:r>
            <a:r>
              <a:rPr dirty="0" spc="-15"/>
              <a:t> </a:t>
            </a:r>
            <a:r>
              <a:rPr dirty="0"/>
              <a:t>NOT</a:t>
            </a:r>
            <a:r>
              <a:rPr dirty="0" spc="-25"/>
              <a:t> </a:t>
            </a:r>
            <a:r>
              <a:rPr dirty="0"/>
              <a:t>MEET</a:t>
            </a:r>
            <a:r>
              <a:rPr dirty="0" spc="-15"/>
              <a:t> </a:t>
            </a:r>
            <a:r>
              <a:rPr dirty="0" spc="-10"/>
              <a:t>STANDARD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2553461" y="458851"/>
            <a:ext cx="4339590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b="1">
                <a:latin typeface="Arial"/>
                <a:cs typeface="Arial"/>
              </a:rPr>
              <a:t>(applies</a:t>
            </a:r>
            <a:r>
              <a:rPr dirty="0" sz="2000" spc="-50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to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all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Grade</a:t>
            </a:r>
            <a:r>
              <a:rPr dirty="0" sz="2000" spc="-35" b="1">
                <a:latin typeface="Arial"/>
                <a:cs typeface="Arial"/>
              </a:rPr>
              <a:t> </a:t>
            </a:r>
            <a:r>
              <a:rPr dirty="0" sz="2000" b="1">
                <a:latin typeface="Arial"/>
                <a:cs typeface="Arial"/>
              </a:rPr>
              <a:t>Plate</a:t>
            </a:r>
            <a:r>
              <a:rPr dirty="0" sz="2000" spc="-25" b="1">
                <a:latin typeface="Arial"/>
                <a:cs typeface="Arial"/>
              </a:rPr>
              <a:t> </a:t>
            </a:r>
            <a:r>
              <a:rPr dirty="0" sz="2000" spc="-10" b="1">
                <a:latin typeface="Arial"/>
                <a:cs typeface="Arial"/>
              </a:rPr>
              <a:t>NCOERs)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932430">
              <a:lnSpc>
                <a:spcPct val="100000"/>
              </a:lnSpc>
              <a:spcBef>
                <a:spcPts val="95"/>
              </a:spcBef>
            </a:pPr>
            <a:r>
              <a:rPr dirty="0" sz="2800" spc="-10" i="1">
                <a:latin typeface="Arial"/>
                <a:cs typeface="Arial"/>
              </a:rPr>
              <a:t>Agenda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884761"/>
            <a:ext cx="4433570" cy="561149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2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What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NCOER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NCOER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Support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Form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Grade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Plate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NCOER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ADMINISTRATIVE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II –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AUTHENTICATION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 III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DUTY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DESCRIPTION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Parts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IVa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IVb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APFT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/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WT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Army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Leadership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Performance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Measures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1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“FAR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EXCEEDED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“EXCEEDED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“MET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“DID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NOT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MEET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896111" y="1280159"/>
            <a:ext cx="7333615" cy="1828800"/>
            <a:chOff x="896111" y="1280159"/>
            <a:chExt cx="7333615" cy="1828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399" y="1280159"/>
              <a:ext cx="7315200" cy="182880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915161" y="2058162"/>
              <a:ext cx="2362200" cy="990600"/>
            </a:xfrm>
            <a:custGeom>
              <a:avLst/>
              <a:gdLst/>
              <a:ahLst/>
              <a:cxnLst/>
              <a:rect l="l" t="t" r="r" b="b"/>
              <a:pathLst>
                <a:path w="2362200" h="990600">
                  <a:moveTo>
                    <a:pt x="0" y="495300"/>
                  </a:moveTo>
                  <a:lnTo>
                    <a:pt x="6930" y="441329"/>
                  </a:lnTo>
                  <a:lnTo>
                    <a:pt x="27243" y="389043"/>
                  </a:lnTo>
                  <a:lnTo>
                    <a:pt x="60216" y="338742"/>
                  </a:lnTo>
                  <a:lnTo>
                    <a:pt x="105129" y="290729"/>
                  </a:lnTo>
                  <a:lnTo>
                    <a:pt x="161261" y="245307"/>
                  </a:lnTo>
                  <a:lnTo>
                    <a:pt x="193310" y="223662"/>
                  </a:lnTo>
                  <a:lnTo>
                    <a:pt x="227892" y="202777"/>
                  </a:lnTo>
                  <a:lnTo>
                    <a:pt x="264920" y="182691"/>
                  </a:lnTo>
                  <a:lnTo>
                    <a:pt x="304301" y="163441"/>
                  </a:lnTo>
                  <a:lnTo>
                    <a:pt x="345947" y="145065"/>
                  </a:lnTo>
                  <a:lnTo>
                    <a:pt x="389768" y="127601"/>
                  </a:lnTo>
                  <a:lnTo>
                    <a:pt x="435672" y="111087"/>
                  </a:lnTo>
                  <a:lnTo>
                    <a:pt x="483571" y="95560"/>
                  </a:lnTo>
                  <a:lnTo>
                    <a:pt x="533373" y="81059"/>
                  </a:lnTo>
                  <a:lnTo>
                    <a:pt x="584990" y="67620"/>
                  </a:lnTo>
                  <a:lnTo>
                    <a:pt x="638330" y="55282"/>
                  </a:lnTo>
                  <a:lnTo>
                    <a:pt x="693304" y="44082"/>
                  </a:lnTo>
                  <a:lnTo>
                    <a:pt x="749821" y="34059"/>
                  </a:lnTo>
                  <a:lnTo>
                    <a:pt x="807793" y="25249"/>
                  </a:lnTo>
                  <a:lnTo>
                    <a:pt x="867127" y="17691"/>
                  </a:lnTo>
                  <a:lnTo>
                    <a:pt x="927735" y="11423"/>
                  </a:lnTo>
                  <a:lnTo>
                    <a:pt x="989527" y="6482"/>
                  </a:lnTo>
                  <a:lnTo>
                    <a:pt x="1052411" y="2906"/>
                  </a:lnTo>
                  <a:lnTo>
                    <a:pt x="1116299" y="732"/>
                  </a:lnTo>
                  <a:lnTo>
                    <a:pt x="1181100" y="0"/>
                  </a:lnTo>
                  <a:lnTo>
                    <a:pt x="1245900" y="732"/>
                  </a:lnTo>
                  <a:lnTo>
                    <a:pt x="1309788" y="2906"/>
                  </a:lnTo>
                  <a:lnTo>
                    <a:pt x="1372672" y="6482"/>
                  </a:lnTo>
                  <a:lnTo>
                    <a:pt x="1434464" y="11423"/>
                  </a:lnTo>
                  <a:lnTo>
                    <a:pt x="1495072" y="17691"/>
                  </a:lnTo>
                  <a:lnTo>
                    <a:pt x="1554406" y="25249"/>
                  </a:lnTo>
                  <a:lnTo>
                    <a:pt x="1612378" y="34059"/>
                  </a:lnTo>
                  <a:lnTo>
                    <a:pt x="1668895" y="44082"/>
                  </a:lnTo>
                  <a:lnTo>
                    <a:pt x="1723869" y="55282"/>
                  </a:lnTo>
                  <a:lnTo>
                    <a:pt x="1777209" y="67620"/>
                  </a:lnTo>
                  <a:lnTo>
                    <a:pt x="1828826" y="81059"/>
                  </a:lnTo>
                  <a:lnTo>
                    <a:pt x="1878628" y="95560"/>
                  </a:lnTo>
                  <a:lnTo>
                    <a:pt x="1926527" y="111087"/>
                  </a:lnTo>
                  <a:lnTo>
                    <a:pt x="1972431" y="127601"/>
                  </a:lnTo>
                  <a:lnTo>
                    <a:pt x="2016252" y="145065"/>
                  </a:lnTo>
                  <a:lnTo>
                    <a:pt x="2057898" y="163441"/>
                  </a:lnTo>
                  <a:lnTo>
                    <a:pt x="2097279" y="182691"/>
                  </a:lnTo>
                  <a:lnTo>
                    <a:pt x="2134307" y="202777"/>
                  </a:lnTo>
                  <a:lnTo>
                    <a:pt x="2168889" y="223662"/>
                  </a:lnTo>
                  <a:lnTo>
                    <a:pt x="2200938" y="245307"/>
                  </a:lnTo>
                  <a:lnTo>
                    <a:pt x="2257070" y="290729"/>
                  </a:lnTo>
                  <a:lnTo>
                    <a:pt x="2301983" y="338742"/>
                  </a:lnTo>
                  <a:lnTo>
                    <a:pt x="2334956" y="389043"/>
                  </a:lnTo>
                  <a:lnTo>
                    <a:pt x="2355269" y="441329"/>
                  </a:lnTo>
                  <a:lnTo>
                    <a:pt x="2362200" y="495300"/>
                  </a:lnTo>
                  <a:lnTo>
                    <a:pt x="2360452" y="522476"/>
                  </a:lnTo>
                  <a:lnTo>
                    <a:pt x="2346740" y="575642"/>
                  </a:lnTo>
                  <a:lnTo>
                    <a:pt x="2320007" y="626974"/>
                  </a:lnTo>
                  <a:lnTo>
                    <a:pt x="2280974" y="676168"/>
                  </a:lnTo>
                  <a:lnTo>
                    <a:pt x="2230361" y="722923"/>
                  </a:lnTo>
                  <a:lnTo>
                    <a:pt x="2168889" y="766937"/>
                  </a:lnTo>
                  <a:lnTo>
                    <a:pt x="2134307" y="787822"/>
                  </a:lnTo>
                  <a:lnTo>
                    <a:pt x="2097279" y="807908"/>
                  </a:lnTo>
                  <a:lnTo>
                    <a:pt x="2057898" y="827158"/>
                  </a:lnTo>
                  <a:lnTo>
                    <a:pt x="2016252" y="845534"/>
                  </a:lnTo>
                  <a:lnTo>
                    <a:pt x="1972431" y="862998"/>
                  </a:lnTo>
                  <a:lnTo>
                    <a:pt x="1926527" y="879512"/>
                  </a:lnTo>
                  <a:lnTo>
                    <a:pt x="1878628" y="895039"/>
                  </a:lnTo>
                  <a:lnTo>
                    <a:pt x="1828826" y="909540"/>
                  </a:lnTo>
                  <a:lnTo>
                    <a:pt x="1777209" y="922979"/>
                  </a:lnTo>
                  <a:lnTo>
                    <a:pt x="1723869" y="935317"/>
                  </a:lnTo>
                  <a:lnTo>
                    <a:pt x="1668895" y="946517"/>
                  </a:lnTo>
                  <a:lnTo>
                    <a:pt x="1612378" y="956540"/>
                  </a:lnTo>
                  <a:lnTo>
                    <a:pt x="1554406" y="965350"/>
                  </a:lnTo>
                  <a:lnTo>
                    <a:pt x="1495072" y="972908"/>
                  </a:lnTo>
                  <a:lnTo>
                    <a:pt x="1434464" y="979176"/>
                  </a:lnTo>
                  <a:lnTo>
                    <a:pt x="1372672" y="984117"/>
                  </a:lnTo>
                  <a:lnTo>
                    <a:pt x="1309788" y="987693"/>
                  </a:lnTo>
                  <a:lnTo>
                    <a:pt x="1245900" y="989867"/>
                  </a:lnTo>
                  <a:lnTo>
                    <a:pt x="1181100" y="990600"/>
                  </a:lnTo>
                  <a:lnTo>
                    <a:pt x="1116299" y="989867"/>
                  </a:lnTo>
                  <a:lnTo>
                    <a:pt x="1052411" y="987693"/>
                  </a:lnTo>
                  <a:lnTo>
                    <a:pt x="989527" y="984117"/>
                  </a:lnTo>
                  <a:lnTo>
                    <a:pt x="927735" y="979176"/>
                  </a:lnTo>
                  <a:lnTo>
                    <a:pt x="867127" y="972908"/>
                  </a:lnTo>
                  <a:lnTo>
                    <a:pt x="807793" y="965350"/>
                  </a:lnTo>
                  <a:lnTo>
                    <a:pt x="749821" y="956540"/>
                  </a:lnTo>
                  <a:lnTo>
                    <a:pt x="693304" y="946517"/>
                  </a:lnTo>
                  <a:lnTo>
                    <a:pt x="638330" y="935317"/>
                  </a:lnTo>
                  <a:lnTo>
                    <a:pt x="584990" y="922979"/>
                  </a:lnTo>
                  <a:lnTo>
                    <a:pt x="533373" y="909540"/>
                  </a:lnTo>
                  <a:lnTo>
                    <a:pt x="483571" y="895039"/>
                  </a:lnTo>
                  <a:lnTo>
                    <a:pt x="435672" y="879512"/>
                  </a:lnTo>
                  <a:lnTo>
                    <a:pt x="389768" y="862998"/>
                  </a:lnTo>
                  <a:lnTo>
                    <a:pt x="345948" y="845534"/>
                  </a:lnTo>
                  <a:lnTo>
                    <a:pt x="304301" y="827158"/>
                  </a:lnTo>
                  <a:lnTo>
                    <a:pt x="264920" y="807908"/>
                  </a:lnTo>
                  <a:lnTo>
                    <a:pt x="227892" y="787822"/>
                  </a:lnTo>
                  <a:lnTo>
                    <a:pt x="193310" y="766937"/>
                  </a:lnTo>
                  <a:lnTo>
                    <a:pt x="161261" y="745292"/>
                  </a:lnTo>
                  <a:lnTo>
                    <a:pt x="105129" y="699870"/>
                  </a:lnTo>
                  <a:lnTo>
                    <a:pt x="60216" y="651857"/>
                  </a:lnTo>
                  <a:lnTo>
                    <a:pt x="27243" y="601556"/>
                  </a:lnTo>
                  <a:lnTo>
                    <a:pt x="6930" y="549270"/>
                  </a:lnTo>
                  <a:lnTo>
                    <a:pt x="0" y="495300"/>
                  </a:lnTo>
                  <a:close/>
                </a:path>
              </a:pathLst>
            </a:custGeom>
            <a:ln w="38100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267961" y="1655826"/>
              <a:ext cx="2926080" cy="554990"/>
            </a:xfrm>
            <a:custGeom>
              <a:avLst/>
              <a:gdLst/>
              <a:ahLst/>
              <a:cxnLst/>
              <a:rect l="l" t="t" r="r" b="b"/>
              <a:pathLst>
                <a:path w="2926079" h="554989">
                  <a:moveTo>
                    <a:pt x="2926080" y="0"/>
                  </a:moveTo>
                  <a:lnTo>
                    <a:pt x="0" y="0"/>
                  </a:lnTo>
                  <a:lnTo>
                    <a:pt x="0" y="554736"/>
                  </a:lnTo>
                  <a:lnTo>
                    <a:pt x="2926080" y="554736"/>
                  </a:lnTo>
                  <a:lnTo>
                    <a:pt x="29260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267961" y="1655826"/>
              <a:ext cx="2926080" cy="554990"/>
            </a:xfrm>
            <a:custGeom>
              <a:avLst/>
              <a:gdLst/>
              <a:ahLst/>
              <a:cxnLst/>
              <a:rect l="l" t="t" r="r" b="b"/>
              <a:pathLst>
                <a:path w="2926079" h="554989">
                  <a:moveTo>
                    <a:pt x="0" y="554736"/>
                  </a:moveTo>
                  <a:lnTo>
                    <a:pt x="2926080" y="554736"/>
                  </a:lnTo>
                  <a:lnTo>
                    <a:pt x="2926080" y="0"/>
                  </a:lnTo>
                  <a:lnTo>
                    <a:pt x="0" y="0"/>
                  </a:lnTo>
                  <a:lnTo>
                    <a:pt x="0" y="554736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69926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CHARACTER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993444" y="3302888"/>
            <a:ext cx="7120255" cy="1855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39395" marR="76200" indent="-227329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Raters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must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assess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rated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NCO’s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performance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5">
                <a:latin typeface="Arial"/>
                <a:cs typeface="Arial"/>
              </a:rPr>
              <a:t>in </a:t>
            </a:r>
            <a:r>
              <a:rPr dirty="0" sz="2000">
                <a:latin typeface="Arial"/>
                <a:cs typeface="Arial"/>
              </a:rPr>
              <a:t>fostering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climate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dignity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respect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and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adhering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5">
                <a:latin typeface="Arial"/>
                <a:cs typeface="Arial"/>
              </a:rPr>
              <a:t> the </a:t>
            </a:r>
            <a:r>
              <a:rPr dirty="0" sz="2000">
                <a:latin typeface="Arial"/>
                <a:cs typeface="Arial"/>
              </a:rPr>
              <a:t>requirements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SHARP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Program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"/>
            </a:pPr>
            <a:endParaRPr sz="205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Narrative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comments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will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entered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Part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40">
                <a:latin typeface="Arial"/>
                <a:cs typeface="Arial"/>
              </a:rPr>
              <a:t>IV,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block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25">
                <a:latin typeface="Arial"/>
                <a:cs typeface="Arial"/>
              </a:rPr>
              <a:t> DA </a:t>
            </a:r>
            <a:r>
              <a:rPr dirty="0" sz="2000">
                <a:latin typeface="Arial"/>
                <a:cs typeface="Arial"/>
              </a:rPr>
              <a:t>Form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2166-9-3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(CSM/SGM)</a:t>
            </a:r>
            <a:endParaRPr sz="200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27975" y="5181600"/>
            <a:ext cx="2348624" cy="1349439"/>
          </a:xfrm>
          <a:prstGeom prst="rect">
            <a:avLst/>
          </a:prstGeom>
        </p:spPr>
      </p:pic>
      <p:sp>
        <p:nvSpPr>
          <p:cNvPr id="10" name="object 10" descr=""/>
          <p:cNvSpPr txBox="1"/>
          <p:nvPr/>
        </p:nvSpPr>
        <p:spPr>
          <a:xfrm>
            <a:off x="4267961" y="1655826"/>
            <a:ext cx="2926080" cy="554990"/>
          </a:xfrm>
          <a:prstGeom prst="rect">
            <a:avLst/>
          </a:prstGeom>
        </p:spPr>
        <p:txBody>
          <a:bodyPr wrap="square" lIns="0" tIns="44450" rIns="0" bIns="0" rtlCol="0" vert="horz">
            <a:spAutoFit/>
          </a:bodyPr>
          <a:lstStyle/>
          <a:p>
            <a:pPr algn="ctr" marL="100330" marR="93980" indent="-1905">
              <a:lnSpc>
                <a:spcPct val="100000"/>
              </a:lnSpc>
              <a:spcBef>
                <a:spcPts val="35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8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each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field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in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Part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25" b="1">
                <a:latin typeface="Arial"/>
                <a:cs typeface="Arial"/>
              </a:rPr>
              <a:t>IV, </a:t>
            </a:r>
            <a:r>
              <a:rPr dirty="0" sz="1000" b="1">
                <a:latin typeface="Arial"/>
                <a:cs typeface="Arial"/>
              </a:rPr>
              <a:t>blocks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through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h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(ex.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Three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two-line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bullets </a:t>
            </a:r>
            <a:r>
              <a:rPr dirty="0" sz="1000" b="1">
                <a:latin typeface="Arial"/>
                <a:cs typeface="Arial"/>
              </a:rPr>
              <a:t>with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a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one-</a:t>
            </a:r>
            <a:r>
              <a:rPr dirty="0" sz="1000" b="1">
                <a:latin typeface="Arial"/>
                <a:cs typeface="Arial"/>
              </a:rPr>
              <a:t>line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space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between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them.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31675" y="635838"/>
            <a:ext cx="4824730" cy="5826760"/>
            <a:chOff x="3831675" y="635838"/>
            <a:chExt cx="4824730" cy="582676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31675" y="635838"/>
              <a:ext cx="4824418" cy="5826518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172961" y="4801362"/>
              <a:ext cx="2286000" cy="182880"/>
            </a:xfrm>
            <a:custGeom>
              <a:avLst/>
              <a:gdLst/>
              <a:ahLst/>
              <a:cxnLst/>
              <a:rect l="l" t="t" r="r" b="b"/>
              <a:pathLst>
                <a:path w="2286000" h="182879">
                  <a:moveTo>
                    <a:pt x="2285999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2285999" y="182880"/>
                  </a:lnTo>
                  <a:lnTo>
                    <a:pt x="22859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172961" y="4801362"/>
              <a:ext cx="2286000" cy="182880"/>
            </a:xfrm>
            <a:custGeom>
              <a:avLst/>
              <a:gdLst/>
              <a:ahLst/>
              <a:cxnLst/>
              <a:rect l="l" t="t" r="r" b="b"/>
              <a:pathLst>
                <a:path w="2286000" h="182879">
                  <a:moveTo>
                    <a:pt x="0" y="182880"/>
                  </a:moveTo>
                  <a:lnTo>
                    <a:pt x="2285999" y="182880"/>
                  </a:lnTo>
                  <a:lnTo>
                    <a:pt x="2285999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73596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</a:t>
            </a:r>
            <a:r>
              <a:rPr dirty="0" sz="2800" spc="-8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Rater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Assessment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(SGT)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149148" y="941578"/>
            <a:ext cx="346837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assesses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performance </a:t>
            </a:r>
            <a:r>
              <a:rPr dirty="0" sz="1800">
                <a:latin typeface="Arial"/>
                <a:cs typeface="Arial"/>
              </a:rPr>
              <a:t>using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2-</a:t>
            </a:r>
            <a:r>
              <a:rPr dirty="0" sz="1800">
                <a:latin typeface="Arial"/>
                <a:cs typeface="Arial"/>
              </a:rPr>
              <a:t>box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scale;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on </a:t>
            </a:r>
            <a:r>
              <a:rPr dirty="0" sz="1800">
                <a:latin typeface="Arial"/>
                <a:cs typeface="Arial"/>
              </a:rPr>
              <a:t>technical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proficiency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is </a:t>
            </a:r>
            <a:r>
              <a:rPr dirty="0" sz="1800">
                <a:latin typeface="Arial"/>
                <a:cs typeface="Arial"/>
              </a:rPr>
              <a:t>developmental in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nature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77748" y="2315082"/>
            <a:ext cx="2995295" cy="513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Arial"/>
                <a:cs typeface="Arial"/>
              </a:rPr>
              <a:t>‒</a:t>
            </a:r>
            <a:r>
              <a:rPr dirty="0" sz="1600" spc="42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“MET</a:t>
            </a:r>
            <a:r>
              <a:rPr dirty="0" sz="1600" spc="-3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‒</a:t>
            </a:r>
            <a:r>
              <a:rPr dirty="0" sz="1600" spc="39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“DID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NOT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MEET</a:t>
            </a:r>
            <a:r>
              <a:rPr dirty="0" sz="1600" spc="-5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149148" y="3075813"/>
            <a:ext cx="332867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bullet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comment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format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172961" y="4801361"/>
            <a:ext cx="2286000" cy="182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303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(bullet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6158484" y="2424683"/>
            <a:ext cx="2315210" cy="582295"/>
            <a:chOff x="6158484" y="2424683"/>
            <a:chExt cx="2315210" cy="582295"/>
          </a:xfrm>
        </p:grpSpPr>
        <p:sp>
          <p:nvSpPr>
            <p:cNvPr id="12" name="object 12" descr=""/>
            <p:cNvSpPr/>
            <p:nvPr/>
          </p:nvSpPr>
          <p:spPr>
            <a:xfrm>
              <a:off x="6172962" y="2439161"/>
              <a:ext cx="2286000" cy="553720"/>
            </a:xfrm>
            <a:custGeom>
              <a:avLst/>
              <a:gdLst/>
              <a:ahLst/>
              <a:cxnLst/>
              <a:rect l="l" t="t" r="r" b="b"/>
              <a:pathLst>
                <a:path w="2286000" h="553719">
                  <a:moveTo>
                    <a:pt x="2285999" y="0"/>
                  </a:moveTo>
                  <a:lnTo>
                    <a:pt x="0" y="0"/>
                  </a:lnTo>
                  <a:lnTo>
                    <a:pt x="0" y="553212"/>
                  </a:lnTo>
                  <a:lnTo>
                    <a:pt x="2285999" y="553212"/>
                  </a:lnTo>
                  <a:lnTo>
                    <a:pt x="22859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172962" y="2439161"/>
              <a:ext cx="2286000" cy="553720"/>
            </a:xfrm>
            <a:custGeom>
              <a:avLst/>
              <a:gdLst/>
              <a:ahLst/>
              <a:cxnLst/>
              <a:rect l="l" t="t" r="r" b="b"/>
              <a:pathLst>
                <a:path w="2286000" h="553719">
                  <a:moveTo>
                    <a:pt x="0" y="553212"/>
                  </a:moveTo>
                  <a:lnTo>
                    <a:pt x="2285999" y="553212"/>
                  </a:lnTo>
                  <a:lnTo>
                    <a:pt x="2285999" y="0"/>
                  </a:lnTo>
                  <a:lnTo>
                    <a:pt x="0" y="0"/>
                  </a:lnTo>
                  <a:lnTo>
                    <a:pt x="0" y="55321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6172961" y="2439161"/>
            <a:ext cx="2286000" cy="55372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algn="ctr" marL="113030" marR="107950">
              <a:lnSpc>
                <a:spcPct val="100000"/>
              </a:lnSpc>
              <a:spcBef>
                <a:spcPts val="34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8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(bullet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 </a:t>
            </a:r>
            <a:r>
              <a:rPr dirty="0" sz="1000" b="1">
                <a:latin typeface="Arial"/>
                <a:cs typeface="Arial"/>
              </a:rPr>
              <a:t>for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each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field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in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Part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IV,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blocks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c </a:t>
            </a:r>
            <a:r>
              <a:rPr dirty="0" sz="1000" b="1">
                <a:latin typeface="Arial"/>
                <a:cs typeface="Arial"/>
              </a:rPr>
              <a:t>through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h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114800" y="624270"/>
            <a:ext cx="4840605" cy="5840730"/>
            <a:chOff x="4114800" y="624270"/>
            <a:chExt cx="4840605" cy="584073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800" y="624270"/>
              <a:ext cx="4840090" cy="5840537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6325361" y="2362961"/>
              <a:ext cx="2590800" cy="401320"/>
            </a:xfrm>
            <a:custGeom>
              <a:avLst/>
              <a:gdLst/>
              <a:ahLst/>
              <a:cxnLst/>
              <a:rect l="l" t="t" r="r" b="b"/>
              <a:pathLst>
                <a:path w="2590800" h="401319">
                  <a:moveTo>
                    <a:pt x="2590799" y="0"/>
                  </a:moveTo>
                  <a:lnTo>
                    <a:pt x="0" y="0"/>
                  </a:lnTo>
                  <a:lnTo>
                    <a:pt x="0" y="400812"/>
                  </a:lnTo>
                  <a:lnTo>
                    <a:pt x="2590799" y="400812"/>
                  </a:lnTo>
                  <a:lnTo>
                    <a:pt x="25907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325361" y="2362961"/>
              <a:ext cx="2590800" cy="401320"/>
            </a:xfrm>
            <a:custGeom>
              <a:avLst/>
              <a:gdLst/>
              <a:ahLst/>
              <a:cxnLst/>
              <a:rect l="l" t="t" r="r" b="b"/>
              <a:pathLst>
                <a:path w="2590800" h="401319">
                  <a:moveTo>
                    <a:pt x="0" y="400812"/>
                  </a:moveTo>
                  <a:lnTo>
                    <a:pt x="2590799" y="400812"/>
                  </a:lnTo>
                  <a:lnTo>
                    <a:pt x="2590799" y="0"/>
                  </a:lnTo>
                  <a:lnTo>
                    <a:pt x="0" y="0"/>
                  </a:lnTo>
                  <a:lnTo>
                    <a:pt x="0" y="40081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5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Rater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Assessment</a:t>
            </a:r>
            <a:r>
              <a:rPr dirty="0" sz="2800" spc="-25" i="1">
                <a:latin typeface="Arial"/>
                <a:cs typeface="Arial"/>
              </a:rPr>
              <a:t> (SSG-</a:t>
            </a:r>
            <a:r>
              <a:rPr dirty="0" sz="2800" spc="-10" i="1">
                <a:latin typeface="Arial"/>
                <a:cs typeface="Arial"/>
              </a:rPr>
              <a:t>1SG/MSG)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8739" y="941578"/>
            <a:ext cx="378206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5080" indent="-227329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assesses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performance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using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4-</a:t>
            </a:r>
            <a:r>
              <a:rPr dirty="0" sz="1800">
                <a:latin typeface="Arial"/>
                <a:cs typeface="Arial"/>
              </a:rPr>
              <a:t>box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scale;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focused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on </a:t>
            </a:r>
            <a:r>
              <a:rPr dirty="0" sz="1800">
                <a:latin typeface="Arial"/>
                <a:cs typeface="Arial"/>
              </a:rPr>
              <a:t>organizational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systems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 spc="-10">
                <a:latin typeface="Arial"/>
                <a:cs typeface="Arial"/>
              </a:rPr>
              <a:t>processes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307340" y="2315082"/>
            <a:ext cx="3108325" cy="10007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4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“FAR</a:t>
            </a:r>
            <a:r>
              <a:rPr dirty="0" sz="1600" spc="-2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EXCEEDED</a:t>
            </a:r>
            <a:r>
              <a:rPr dirty="0" sz="1600" spc="-6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9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“EXCEEDED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7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“MET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600">
                <a:latin typeface="Arial"/>
                <a:cs typeface="Arial"/>
              </a:rPr>
              <a:t>−</a:t>
            </a:r>
            <a:r>
              <a:rPr dirty="0" sz="1600" spc="35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“DID</a:t>
            </a:r>
            <a:r>
              <a:rPr dirty="0" sz="1600" spc="-20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NOT</a:t>
            </a:r>
            <a:r>
              <a:rPr dirty="0" sz="1600" spc="-35">
                <a:latin typeface="Arial"/>
                <a:cs typeface="Arial"/>
              </a:rPr>
              <a:t> </a:t>
            </a:r>
            <a:r>
              <a:rPr dirty="0" sz="1600">
                <a:latin typeface="Arial"/>
                <a:cs typeface="Arial"/>
              </a:rPr>
              <a:t>MEET</a:t>
            </a:r>
            <a:r>
              <a:rPr dirty="0" sz="1600" spc="-55">
                <a:latin typeface="Arial"/>
                <a:cs typeface="Arial"/>
              </a:rPr>
              <a:t> </a:t>
            </a:r>
            <a:r>
              <a:rPr dirty="0" sz="1600" spc="-10">
                <a:latin typeface="Arial"/>
                <a:cs typeface="Arial"/>
              </a:rPr>
              <a:t>STANDARD”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8739" y="3563492"/>
            <a:ext cx="332740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bullet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comment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format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39395" marR="33845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Unconstrained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overall </a:t>
            </a:r>
            <a:r>
              <a:rPr dirty="0" sz="1800">
                <a:latin typeface="Arial"/>
                <a:cs typeface="Arial"/>
              </a:rPr>
              <a:t>performance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assessment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6325361" y="2362961"/>
            <a:ext cx="2590800" cy="401320"/>
          </a:xfrm>
          <a:prstGeom prst="rect">
            <a:avLst/>
          </a:prstGeom>
        </p:spPr>
        <p:txBody>
          <a:bodyPr wrap="square" lIns="0" tIns="43815" rIns="0" bIns="0" rtlCol="0" vert="horz">
            <a:spAutoFit/>
          </a:bodyPr>
          <a:lstStyle/>
          <a:p>
            <a:pPr marL="109855" marR="106045" indent="53340">
              <a:lnSpc>
                <a:spcPct val="100000"/>
              </a:lnSpc>
              <a:spcBef>
                <a:spcPts val="34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8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(bullet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format)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spc="-25" b="1">
                <a:latin typeface="Arial"/>
                <a:cs typeface="Arial"/>
              </a:rPr>
              <a:t>for </a:t>
            </a:r>
            <a:r>
              <a:rPr dirty="0" sz="1000" b="1">
                <a:latin typeface="Arial"/>
                <a:cs typeface="Arial"/>
              </a:rPr>
              <a:t>each</a:t>
            </a:r>
            <a:r>
              <a:rPr dirty="0" sz="1000" spc="-4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field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in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Part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IV,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blocks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c</a:t>
            </a:r>
            <a:r>
              <a:rPr dirty="0" sz="1000" spc="-4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through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50" b="1">
                <a:latin typeface="Arial"/>
                <a:cs typeface="Arial"/>
              </a:rPr>
              <a:t>h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6463284" y="4863084"/>
            <a:ext cx="2315210" cy="212090"/>
            <a:chOff x="6463284" y="4863084"/>
            <a:chExt cx="2315210" cy="212090"/>
          </a:xfrm>
        </p:grpSpPr>
        <p:sp>
          <p:nvSpPr>
            <p:cNvPr id="12" name="object 12" descr=""/>
            <p:cNvSpPr/>
            <p:nvPr/>
          </p:nvSpPr>
          <p:spPr>
            <a:xfrm>
              <a:off x="6477762" y="4877562"/>
              <a:ext cx="2286000" cy="182880"/>
            </a:xfrm>
            <a:custGeom>
              <a:avLst/>
              <a:gdLst/>
              <a:ahLst/>
              <a:cxnLst/>
              <a:rect l="l" t="t" r="r" b="b"/>
              <a:pathLst>
                <a:path w="2286000" h="182879">
                  <a:moveTo>
                    <a:pt x="2285999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2285999" y="182880"/>
                  </a:lnTo>
                  <a:lnTo>
                    <a:pt x="228599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6477762" y="4877562"/>
              <a:ext cx="2286000" cy="182880"/>
            </a:xfrm>
            <a:custGeom>
              <a:avLst/>
              <a:gdLst/>
              <a:ahLst/>
              <a:cxnLst/>
              <a:rect l="l" t="t" r="r" b="b"/>
              <a:pathLst>
                <a:path w="2286000" h="182879">
                  <a:moveTo>
                    <a:pt x="0" y="182880"/>
                  </a:moveTo>
                  <a:lnTo>
                    <a:pt x="2285999" y="182880"/>
                  </a:lnTo>
                  <a:lnTo>
                    <a:pt x="2285999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6477761" y="4877561"/>
            <a:ext cx="2286000" cy="182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303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(bullet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5463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IV</a:t>
            </a:r>
            <a:r>
              <a:rPr dirty="0" sz="2800" spc="-8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Rater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Assessment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(CSM/SGM)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78739" y="1017778"/>
            <a:ext cx="3707765" cy="2494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5080" indent="-227329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Performance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assessment</a:t>
            </a:r>
            <a:r>
              <a:rPr dirty="0" sz="1800" spc="-10">
                <a:latin typeface="Arial"/>
                <a:cs typeface="Arial"/>
              </a:rPr>
              <a:t> focused </a:t>
            </a:r>
            <a:r>
              <a:rPr dirty="0" sz="1800">
                <a:latin typeface="Arial"/>
                <a:cs typeface="Arial"/>
              </a:rPr>
              <a:t>on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large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organizations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strategic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initiatives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39395" marR="53911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Narrative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must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address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each </a:t>
            </a:r>
            <a:r>
              <a:rPr dirty="0" sz="1800">
                <a:latin typeface="Arial"/>
                <a:cs typeface="Arial"/>
              </a:rPr>
              <a:t>attribute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competency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39395" marR="718820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1800">
                <a:latin typeface="Arial"/>
                <a:cs typeface="Arial"/>
              </a:rPr>
              <a:t>Unconstrained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overall </a:t>
            </a:r>
            <a:r>
              <a:rPr dirty="0" sz="1800">
                <a:latin typeface="Arial"/>
                <a:cs typeface="Arial"/>
              </a:rPr>
              <a:t>performance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assessment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258561" y="2102357"/>
            <a:ext cx="2468880" cy="18288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8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(narrative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5244084" y="4373879"/>
            <a:ext cx="2498090" cy="212090"/>
            <a:chOff x="5244084" y="4373879"/>
            <a:chExt cx="2498090" cy="212090"/>
          </a:xfrm>
        </p:grpSpPr>
        <p:sp>
          <p:nvSpPr>
            <p:cNvPr id="6" name="object 6" descr=""/>
            <p:cNvSpPr/>
            <p:nvPr/>
          </p:nvSpPr>
          <p:spPr>
            <a:xfrm>
              <a:off x="5258562" y="4388357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79">
                  <a:moveTo>
                    <a:pt x="246888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2468880" y="182880"/>
                  </a:lnTo>
                  <a:lnTo>
                    <a:pt x="24688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258562" y="4388357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79">
                  <a:moveTo>
                    <a:pt x="0" y="182880"/>
                  </a:moveTo>
                  <a:lnTo>
                    <a:pt x="2468880" y="182880"/>
                  </a:lnTo>
                  <a:lnTo>
                    <a:pt x="2468880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258561" y="4388358"/>
            <a:ext cx="2468880" cy="182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0795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4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10" b="1">
                <a:latin typeface="Arial"/>
                <a:cs typeface="Arial"/>
              </a:rPr>
              <a:t> (narrative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3790" y="1143000"/>
            <a:ext cx="7296418" cy="182880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4258055" y="1905000"/>
            <a:ext cx="1838325" cy="368935"/>
          </a:xfrm>
          <a:prstGeom prst="rect">
            <a:avLst/>
          </a:prstGeom>
          <a:solidFill>
            <a:srgbClr val="FFFF00"/>
          </a:solidFill>
          <a:ln w="9144">
            <a:solidFill>
              <a:srgbClr val="000000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2710">
              <a:lnSpc>
                <a:spcPct val="100000"/>
              </a:lnSpc>
              <a:spcBef>
                <a:spcPts val="315"/>
              </a:spcBef>
            </a:pPr>
            <a:r>
              <a:rPr dirty="0" sz="1800" b="1">
                <a:latin typeface="Arial"/>
                <a:cs typeface="Arial"/>
              </a:rPr>
              <a:t>Limited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to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24%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3031870" y="2007659"/>
            <a:ext cx="1160145" cy="198755"/>
          </a:xfrm>
          <a:custGeom>
            <a:avLst/>
            <a:gdLst/>
            <a:ahLst/>
            <a:cxnLst/>
            <a:rect l="l" t="t" r="r" b="b"/>
            <a:pathLst>
              <a:path w="1160145" h="198755">
                <a:moveTo>
                  <a:pt x="173648" y="0"/>
                </a:moveTo>
                <a:lnTo>
                  <a:pt x="165354" y="2877"/>
                </a:lnTo>
                <a:lnTo>
                  <a:pt x="0" y="99270"/>
                </a:lnTo>
                <a:lnTo>
                  <a:pt x="165354" y="195663"/>
                </a:lnTo>
                <a:lnTo>
                  <a:pt x="173648" y="198540"/>
                </a:lnTo>
                <a:lnTo>
                  <a:pt x="182086" y="198012"/>
                </a:lnTo>
                <a:lnTo>
                  <a:pt x="189714" y="194341"/>
                </a:lnTo>
                <a:lnTo>
                  <a:pt x="195580" y="187789"/>
                </a:lnTo>
                <a:lnTo>
                  <a:pt x="198383" y="179476"/>
                </a:lnTo>
                <a:lnTo>
                  <a:pt x="197818" y="171009"/>
                </a:lnTo>
                <a:lnTo>
                  <a:pt x="194133" y="163375"/>
                </a:lnTo>
                <a:lnTo>
                  <a:pt x="187579" y="157563"/>
                </a:lnTo>
                <a:lnTo>
                  <a:pt x="125530" y="121368"/>
                </a:lnTo>
                <a:lnTo>
                  <a:pt x="43942" y="121368"/>
                </a:lnTo>
                <a:lnTo>
                  <a:pt x="43942" y="77172"/>
                </a:lnTo>
                <a:lnTo>
                  <a:pt x="125530" y="77172"/>
                </a:lnTo>
                <a:lnTo>
                  <a:pt x="187579" y="40977"/>
                </a:lnTo>
                <a:lnTo>
                  <a:pt x="194133" y="35165"/>
                </a:lnTo>
                <a:lnTo>
                  <a:pt x="197818" y="27531"/>
                </a:lnTo>
                <a:lnTo>
                  <a:pt x="198383" y="19063"/>
                </a:lnTo>
                <a:lnTo>
                  <a:pt x="195580" y="10751"/>
                </a:lnTo>
                <a:lnTo>
                  <a:pt x="189714" y="4198"/>
                </a:lnTo>
                <a:lnTo>
                  <a:pt x="182086" y="527"/>
                </a:lnTo>
                <a:lnTo>
                  <a:pt x="173648" y="0"/>
                </a:lnTo>
                <a:close/>
              </a:path>
              <a:path w="1160145" h="198755">
                <a:moveTo>
                  <a:pt x="125530" y="77172"/>
                </a:moveTo>
                <a:lnTo>
                  <a:pt x="43942" y="77172"/>
                </a:lnTo>
                <a:lnTo>
                  <a:pt x="43942" y="121368"/>
                </a:lnTo>
                <a:lnTo>
                  <a:pt x="125530" y="121368"/>
                </a:lnTo>
                <a:lnTo>
                  <a:pt x="120305" y="118320"/>
                </a:lnTo>
                <a:lnTo>
                  <a:pt x="54990" y="118320"/>
                </a:lnTo>
                <a:lnTo>
                  <a:pt x="54990" y="80220"/>
                </a:lnTo>
                <a:lnTo>
                  <a:pt x="120305" y="80220"/>
                </a:lnTo>
                <a:lnTo>
                  <a:pt x="125530" y="77172"/>
                </a:lnTo>
                <a:close/>
              </a:path>
              <a:path w="1160145" h="198755">
                <a:moveTo>
                  <a:pt x="1160018" y="77172"/>
                </a:moveTo>
                <a:lnTo>
                  <a:pt x="125530" y="77172"/>
                </a:lnTo>
                <a:lnTo>
                  <a:pt x="87648" y="99270"/>
                </a:lnTo>
                <a:lnTo>
                  <a:pt x="125530" y="121368"/>
                </a:lnTo>
                <a:lnTo>
                  <a:pt x="1160018" y="121368"/>
                </a:lnTo>
                <a:lnTo>
                  <a:pt x="1160018" y="77172"/>
                </a:lnTo>
                <a:close/>
              </a:path>
              <a:path w="1160145" h="198755">
                <a:moveTo>
                  <a:pt x="54990" y="80220"/>
                </a:moveTo>
                <a:lnTo>
                  <a:pt x="54990" y="118320"/>
                </a:lnTo>
                <a:lnTo>
                  <a:pt x="87648" y="99270"/>
                </a:lnTo>
                <a:lnTo>
                  <a:pt x="54990" y="80220"/>
                </a:lnTo>
                <a:close/>
              </a:path>
              <a:path w="1160145" h="198755">
                <a:moveTo>
                  <a:pt x="87648" y="99270"/>
                </a:moveTo>
                <a:lnTo>
                  <a:pt x="54990" y="118320"/>
                </a:lnTo>
                <a:lnTo>
                  <a:pt x="120305" y="118320"/>
                </a:lnTo>
                <a:lnTo>
                  <a:pt x="87648" y="99270"/>
                </a:lnTo>
                <a:close/>
              </a:path>
              <a:path w="1160145" h="198755">
                <a:moveTo>
                  <a:pt x="120305" y="80220"/>
                </a:moveTo>
                <a:lnTo>
                  <a:pt x="54990" y="80220"/>
                </a:lnTo>
                <a:lnTo>
                  <a:pt x="87648" y="99270"/>
                </a:lnTo>
                <a:lnTo>
                  <a:pt x="120305" y="802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535940" y="2999613"/>
            <a:ext cx="7849234" cy="3317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  <a:tab pos="4699635" algn="l"/>
              </a:tabLst>
            </a:pPr>
            <a:r>
              <a:rPr dirty="0" sz="1800" b="1">
                <a:latin typeface="Arial"/>
                <a:cs typeface="Arial"/>
              </a:rPr>
              <a:t>“MOST</a:t>
            </a:r>
            <a:r>
              <a:rPr dirty="0" sz="1800" spc="-3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QUALIFIED”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identify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strong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potential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promotion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in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secondary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zone;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ahead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of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peers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(Note:</a:t>
            </a:r>
            <a:r>
              <a:rPr dirty="0" sz="1800">
                <a:latin typeface="Arial"/>
                <a:cs typeface="Arial"/>
              </a:rPr>
              <a:t>	Senior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raters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will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manage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a </a:t>
            </a:r>
            <a:r>
              <a:rPr dirty="0" sz="1800">
                <a:latin typeface="Arial"/>
                <a:cs typeface="Arial"/>
              </a:rPr>
              <a:t>constrained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profile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up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24%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top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block or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“MOST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QUALIFIED”.)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41300" marR="70485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800" spc="-20" b="1">
                <a:latin typeface="Arial"/>
                <a:cs typeface="Arial"/>
              </a:rPr>
              <a:t>“HIGHLY</a:t>
            </a:r>
            <a:r>
              <a:rPr dirty="0" sz="1800" spc="-7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QUALIFIED”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identify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NCOs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with strong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potential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promotion </a:t>
            </a:r>
            <a:r>
              <a:rPr dirty="0" sz="1800">
                <a:latin typeface="Arial"/>
                <a:cs typeface="Arial"/>
              </a:rPr>
              <a:t>with</a:t>
            </a:r>
            <a:r>
              <a:rPr dirty="0" sz="1800" spc="-20">
                <a:latin typeface="Arial"/>
                <a:cs typeface="Arial"/>
              </a:rPr>
              <a:t> peers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800" b="1">
                <a:latin typeface="Arial"/>
                <a:cs typeface="Arial"/>
              </a:rPr>
              <a:t>“QUALIFIED”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identify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who demonstrate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potential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to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successful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next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level;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promote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if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able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>
              <a:latin typeface="Arial"/>
              <a:cs typeface="Arial"/>
            </a:endParaRPr>
          </a:p>
          <a:p>
            <a:pPr marL="241300" marR="15748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800" b="1">
                <a:latin typeface="Arial"/>
                <a:cs typeface="Arial"/>
              </a:rPr>
              <a:t>“NOT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QUALIFIED”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identify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who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do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not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demonstrate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potential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for </a:t>
            </a:r>
            <a:r>
              <a:rPr dirty="0" sz="1800">
                <a:latin typeface="Arial"/>
                <a:cs typeface="Arial"/>
              </a:rPr>
              <a:t>promotion;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recommend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separation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564" rIns="0" bIns="0" rtlCol="0" vert="horz">
            <a:spAutoFit/>
          </a:bodyPr>
          <a:lstStyle/>
          <a:p>
            <a:pPr marL="2527935">
              <a:lnSpc>
                <a:spcPct val="100000"/>
              </a:lnSpc>
              <a:spcBef>
                <a:spcPts val="100"/>
              </a:spcBef>
            </a:pPr>
            <a:r>
              <a:rPr dirty="0"/>
              <a:t>Potential</a:t>
            </a:r>
            <a:r>
              <a:rPr dirty="0" spc="-25"/>
              <a:t> </a:t>
            </a:r>
            <a:r>
              <a:rPr dirty="0" spc="-10"/>
              <a:t>Measures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23790" y="1313688"/>
            <a:ext cx="7296784" cy="1935480"/>
            <a:chOff x="923790" y="1313688"/>
            <a:chExt cx="7296784" cy="19354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23790" y="1313688"/>
              <a:ext cx="7296418" cy="193548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496561" y="1829562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80">
                  <a:moveTo>
                    <a:pt x="24688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2468880" y="182879"/>
                  </a:lnTo>
                  <a:lnTo>
                    <a:pt x="24688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496561" y="1829562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80">
                  <a:moveTo>
                    <a:pt x="0" y="182879"/>
                  </a:moveTo>
                  <a:lnTo>
                    <a:pt x="2468880" y="182879"/>
                  </a:lnTo>
                  <a:lnTo>
                    <a:pt x="24688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8288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7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V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8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Senior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Rater</a:t>
            </a:r>
            <a:r>
              <a:rPr dirty="0" sz="2800" spc="-8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Assessment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(SGT)</a:t>
            </a:r>
            <a:endParaRPr sz="280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993444" y="3683889"/>
            <a:ext cx="6597650" cy="18554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Senior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assessment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rated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NCO’s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overall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potential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compared</a:t>
            </a:r>
            <a:r>
              <a:rPr dirty="0" sz="2000" spc="-6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NCOs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same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grade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Unconstrained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box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check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"/>
            </a:pPr>
            <a:endParaRPr sz="205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Narrative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comment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format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96561" y="1829561"/>
            <a:ext cx="24688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10" b="1">
                <a:latin typeface="Arial"/>
                <a:cs typeface="Arial"/>
              </a:rPr>
              <a:t> (narrative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2272157" y="3034157"/>
            <a:ext cx="1126490" cy="212090"/>
            <a:chOff x="2272157" y="3034157"/>
            <a:chExt cx="1126490" cy="212090"/>
          </a:xfrm>
        </p:grpSpPr>
        <p:sp>
          <p:nvSpPr>
            <p:cNvPr id="10" name="object 10" descr=""/>
            <p:cNvSpPr/>
            <p:nvPr/>
          </p:nvSpPr>
          <p:spPr>
            <a:xfrm>
              <a:off x="2286762" y="3048762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10972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80" y="182879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286762" y="3048762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0" y="182879"/>
                  </a:moveTo>
                  <a:lnTo>
                    <a:pt x="1097280" y="182879"/>
                  </a:lnTo>
                  <a:lnTo>
                    <a:pt x="10972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286761" y="3048761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6691756" y="3034157"/>
            <a:ext cx="1126490" cy="212090"/>
            <a:chOff x="6691756" y="3034157"/>
            <a:chExt cx="1126490" cy="212090"/>
          </a:xfrm>
        </p:grpSpPr>
        <p:sp>
          <p:nvSpPr>
            <p:cNvPr id="14" name="object 14" descr=""/>
            <p:cNvSpPr/>
            <p:nvPr/>
          </p:nvSpPr>
          <p:spPr>
            <a:xfrm>
              <a:off x="6706361" y="3048762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1097279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79" y="182879"/>
                  </a:lnTo>
                  <a:lnTo>
                    <a:pt x="109727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706361" y="3048762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0" y="182879"/>
                  </a:moveTo>
                  <a:lnTo>
                    <a:pt x="1097279" y="182879"/>
                  </a:lnTo>
                  <a:lnTo>
                    <a:pt x="1097279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706361" y="3048761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4024884" y="3034283"/>
            <a:ext cx="1126490" cy="212090"/>
            <a:chOff x="4024884" y="3034283"/>
            <a:chExt cx="1126490" cy="212090"/>
          </a:xfrm>
        </p:grpSpPr>
        <p:sp>
          <p:nvSpPr>
            <p:cNvPr id="18" name="object 18" descr=""/>
            <p:cNvSpPr/>
            <p:nvPr/>
          </p:nvSpPr>
          <p:spPr>
            <a:xfrm>
              <a:off x="4039362" y="3048761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10972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80" y="182879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039362" y="3048761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80">
                  <a:moveTo>
                    <a:pt x="0" y="182879"/>
                  </a:moveTo>
                  <a:lnTo>
                    <a:pt x="1097280" y="182879"/>
                  </a:lnTo>
                  <a:lnTo>
                    <a:pt x="10972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039361" y="3048761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14400" y="731519"/>
            <a:ext cx="7306309" cy="2560320"/>
            <a:chOff x="914400" y="731519"/>
            <a:chExt cx="7306309" cy="25603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14400" y="731519"/>
              <a:ext cx="7305797" cy="2560319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4496561" y="1829561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80">
                  <a:moveTo>
                    <a:pt x="24688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2468880" y="182879"/>
                  </a:lnTo>
                  <a:lnTo>
                    <a:pt x="24688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4496561" y="1829561"/>
              <a:ext cx="2468880" cy="182880"/>
            </a:xfrm>
            <a:custGeom>
              <a:avLst/>
              <a:gdLst/>
              <a:ahLst/>
              <a:cxnLst/>
              <a:rect l="l" t="t" r="r" b="b"/>
              <a:pathLst>
                <a:path w="2468879" h="182880">
                  <a:moveTo>
                    <a:pt x="0" y="182879"/>
                  </a:moveTo>
                  <a:lnTo>
                    <a:pt x="2468880" y="182879"/>
                  </a:lnTo>
                  <a:lnTo>
                    <a:pt x="24688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i="1">
                <a:latin typeface="Arial"/>
                <a:cs typeface="Arial"/>
              </a:rPr>
              <a:t>Part</a:t>
            </a:r>
            <a:r>
              <a:rPr dirty="0" spc="-2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V</a:t>
            </a:r>
            <a:r>
              <a:rPr dirty="0" spc="-3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–</a:t>
            </a:r>
            <a:r>
              <a:rPr dirty="0" spc="-20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Senior</a:t>
            </a:r>
            <a:r>
              <a:rPr dirty="0" spc="-2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Rater</a:t>
            </a:r>
            <a:r>
              <a:rPr dirty="0" spc="-5" i="1">
                <a:latin typeface="Arial"/>
                <a:cs typeface="Arial"/>
              </a:rPr>
              <a:t> </a:t>
            </a:r>
            <a:r>
              <a:rPr dirty="0" i="1">
                <a:latin typeface="Arial"/>
                <a:cs typeface="Arial"/>
              </a:rPr>
              <a:t>Assessment (SSG-</a:t>
            </a:r>
            <a:r>
              <a:rPr dirty="0" spc="-10" i="1">
                <a:latin typeface="Arial"/>
                <a:cs typeface="Arial"/>
              </a:rPr>
              <a:t>CSM/SGM)</a:t>
            </a:r>
          </a:p>
        </p:txBody>
      </p:sp>
      <p:sp>
        <p:nvSpPr>
          <p:cNvPr id="7" name="object 7" descr=""/>
          <p:cNvSpPr txBox="1"/>
          <p:nvPr/>
        </p:nvSpPr>
        <p:spPr>
          <a:xfrm>
            <a:off x="994968" y="3409010"/>
            <a:ext cx="6851650" cy="30753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39395" indent="-227329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Senior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assessment</a:t>
            </a:r>
            <a:r>
              <a:rPr dirty="0" sz="2000" spc="-7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rated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NCO’s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overall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potential</a:t>
            </a:r>
            <a:endParaRPr sz="2000">
              <a:latin typeface="Arial"/>
              <a:cs typeface="Arial"/>
            </a:endParaRPr>
          </a:p>
          <a:p>
            <a:pPr marL="239395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compared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in same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grade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Constrained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senior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profile;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limited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to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24%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total</a:t>
            </a:r>
            <a:endParaRPr sz="2000">
              <a:latin typeface="Arial"/>
              <a:cs typeface="Arial"/>
            </a:endParaRPr>
          </a:p>
          <a:p>
            <a:pPr marL="239395">
              <a:lnSpc>
                <a:spcPct val="100000"/>
              </a:lnSpc>
            </a:pPr>
            <a:r>
              <a:rPr dirty="0" sz="2000" spc="-10">
                <a:latin typeface="Arial"/>
                <a:cs typeface="Arial"/>
              </a:rPr>
              <a:t>reports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Only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one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of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first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four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NCOERs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may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be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rated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as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“MOST </a:t>
            </a:r>
            <a:r>
              <a:rPr dirty="0" sz="2000">
                <a:latin typeface="Arial"/>
                <a:cs typeface="Arial"/>
              </a:rPr>
              <a:t>QUALIFIED”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(“Silver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bullet”)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"/>
            </a:pPr>
            <a:endParaRPr sz="205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Font typeface="Wingdings"/>
              <a:buChar char=""/>
              <a:tabLst>
                <a:tab pos="240029" algn="l"/>
              </a:tabLst>
            </a:pPr>
            <a:r>
              <a:rPr dirty="0" sz="2000">
                <a:latin typeface="Arial"/>
                <a:cs typeface="Arial"/>
              </a:rPr>
              <a:t>Narrative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comment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format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496561" y="1829561"/>
            <a:ext cx="24688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5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text</a:t>
            </a:r>
            <a:r>
              <a:rPr dirty="0" sz="1000" spc="-10" b="1">
                <a:latin typeface="Arial"/>
                <a:cs typeface="Arial"/>
              </a:rPr>
              <a:t> (narrative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10" b="1">
                <a:latin typeface="Arial"/>
                <a:cs typeface="Arial"/>
              </a:rPr>
              <a:t>format)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9" name="object 9" descr=""/>
          <p:cNvGrpSpPr/>
          <p:nvPr/>
        </p:nvGrpSpPr>
        <p:grpSpPr>
          <a:xfrm>
            <a:off x="2272157" y="3058541"/>
            <a:ext cx="1126490" cy="212090"/>
            <a:chOff x="2272157" y="3058541"/>
            <a:chExt cx="1126490" cy="212090"/>
          </a:xfrm>
        </p:grpSpPr>
        <p:sp>
          <p:nvSpPr>
            <p:cNvPr id="10" name="object 10" descr=""/>
            <p:cNvSpPr/>
            <p:nvPr/>
          </p:nvSpPr>
          <p:spPr>
            <a:xfrm>
              <a:off x="2286762" y="3073146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10972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80" y="182879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2286762" y="3073146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0" y="182879"/>
                  </a:moveTo>
                  <a:lnTo>
                    <a:pt x="1097280" y="182879"/>
                  </a:lnTo>
                  <a:lnTo>
                    <a:pt x="10972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2" name="object 12" descr=""/>
          <p:cNvSpPr txBox="1"/>
          <p:nvPr/>
        </p:nvSpPr>
        <p:spPr>
          <a:xfrm>
            <a:off x="2286761" y="3073145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3" name="object 13" descr=""/>
          <p:cNvGrpSpPr/>
          <p:nvPr/>
        </p:nvGrpSpPr>
        <p:grpSpPr>
          <a:xfrm>
            <a:off x="6691756" y="3058541"/>
            <a:ext cx="1126490" cy="212090"/>
            <a:chOff x="6691756" y="3058541"/>
            <a:chExt cx="1126490" cy="212090"/>
          </a:xfrm>
        </p:grpSpPr>
        <p:sp>
          <p:nvSpPr>
            <p:cNvPr id="14" name="object 14" descr=""/>
            <p:cNvSpPr/>
            <p:nvPr/>
          </p:nvSpPr>
          <p:spPr>
            <a:xfrm>
              <a:off x="6706361" y="3073146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1097279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79" y="182879"/>
                  </a:lnTo>
                  <a:lnTo>
                    <a:pt x="109727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6706361" y="3073146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0" y="182879"/>
                  </a:moveTo>
                  <a:lnTo>
                    <a:pt x="1097279" y="182879"/>
                  </a:lnTo>
                  <a:lnTo>
                    <a:pt x="1097279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6" name="object 16" descr=""/>
          <p:cNvSpPr txBox="1"/>
          <p:nvPr/>
        </p:nvSpPr>
        <p:spPr>
          <a:xfrm>
            <a:off x="6706361" y="3073145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7" name="object 17" descr=""/>
          <p:cNvGrpSpPr/>
          <p:nvPr/>
        </p:nvGrpSpPr>
        <p:grpSpPr>
          <a:xfrm>
            <a:off x="4024884" y="3058667"/>
            <a:ext cx="1126490" cy="212090"/>
            <a:chOff x="4024884" y="3058667"/>
            <a:chExt cx="1126490" cy="212090"/>
          </a:xfrm>
        </p:grpSpPr>
        <p:sp>
          <p:nvSpPr>
            <p:cNvPr id="18" name="object 18" descr=""/>
            <p:cNvSpPr/>
            <p:nvPr/>
          </p:nvSpPr>
          <p:spPr>
            <a:xfrm>
              <a:off x="4039362" y="3073145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109728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097280" y="182879"/>
                  </a:lnTo>
                  <a:lnTo>
                    <a:pt x="109728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039362" y="3073145"/>
              <a:ext cx="1097280" cy="182880"/>
            </a:xfrm>
            <a:custGeom>
              <a:avLst/>
              <a:gdLst/>
              <a:ahLst/>
              <a:cxnLst/>
              <a:rect l="l" t="t" r="r" b="b"/>
              <a:pathLst>
                <a:path w="1097279" h="182879">
                  <a:moveTo>
                    <a:pt x="0" y="182879"/>
                  </a:moveTo>
                  <a:lnTo>
                    <a:pt x="1097280" y="182879"/>
                  </a:lnTo>
                  <a:lnTo>
                    <a:pt x="109728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0" name="object 20" descr=""/>
          <p:cNvSpPr txBox="1"/>
          <p:nvPr/>
        </p:nvSpPr>
        <p:spPr>
          <a:xfrm>
            <a:off x="4039361" y="3073145"/>
            <a:ext cx="109728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9080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Duty</a:t>
            </a:r>
            <a:r>
              <a:rPr dirty="0" sz="1000" spc="-3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title</a:t>
            </a:r>
            <a:r>
              <a:rPr dirty="0" sz="1000" spc="-2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only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774315">
              <a:lnSpc>
                <a:spcPct val="100000"/>
              </a:lnSpc>
              <a:spcBef>
                <a:spcPts val="95"/>
              </a:spcBef>
            </a:pPr>
            <a:r>
              <a:rPr dirty="0" sz="2800" spc="-10" i="1">
                <a:latin typeface="Arial"/>
                <a:cs typeface="Arial"/>
              </a:rPr>
              <a:t>Summary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993444" y="884761"/>
            <a:ext cx="4433570" cy="5611495"/>
          </a:xfrm>
          <a:prstGeom prst="rect">
            <a:avLst/>
          </a:prstGeom>
        </p:spPr>
        <p:txBody>
          <a:bodyPr wrap="square" lIns="0" tIns="164465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29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What</a:t>
            </a:r>
            <a:r>
              <a:rPr dirty="0" sz="2000" spc="-5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is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Changing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on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the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NCOER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NCOER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Support</a:t>
            </a:r>
            <a:r>
              <a:rPr dirty="0" sz="2000" spc="-50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Form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Grade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Plate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 spc="-20">
                <a:latin typeface="Arial"/>
                <a:cs typeface="Arial"/>
              </a:rPr>
              <a:t>NCOER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0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ADMINISTRATIVE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DATA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II –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AUTHENTICATION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 III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DUTY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DESCRIPTION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Parts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IVa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IVb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APFT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HT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/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WT</a:t>
            </a:r>
            <a:endParaRPr sz="18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Army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Leadership</a:t>
            </a:r>
            <a:endParaRPr sz="20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12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2000">
                <a:latin typeface="Arial"/>
                <a:cs typeface="Arial"/>
              </a:rPr>
              <a:t>Performance</a:t>
            </a:r>
            <a:r>
              <a:rPr dirty="0" sz="2000" spc="-40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Measures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18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“FAR</a:t>
            </a:r>
            <a:r>
              <a:rPr dirty="0" sz="1800" spc="-5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EXCEEDED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“EXCEEDED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“MET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“DID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NOT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MEET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STANDARD”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18122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Summary</a:t>
            </a:r>
            <a:r>
              <a:rPr dirty="0" sz="2800" spc="-15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(cont.)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764540" y="876108"/>
            <a:ext cx="7544434" cy="5528310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360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Part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IV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–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1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CHARACTER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Direct-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(SGT)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7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Organizational-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(SSG-1SG/MSG)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Strategic-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(CSM/SGM)</a:t>
            </a:r>
            <a:endParaRPr sz="18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Potential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Measures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“MOST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“HIGHLY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“QUALIFIED”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“NOT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Part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–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Senior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1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Direct-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(SGT)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Organizational-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0">
                <a:latin typeface="Arial"/>
                <a:cs typeface="Arial"/>
              </a:rPr>
              <a:t> Strategic-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(SSG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through</a:t>
            </a:r>
            <a:r>
              <a:rPr dirty="0" sz="1800" spc="-10">
                <a:latin typeface="Arial"/>
                <a:cs typeface="Arial"/>
              </a:rPr>
              <a:t> CSM/SGM)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1008888" y="2761488"/>
            <a:ext cx="7557770" cy="2021205"/>
            <a:chOff x="1008888" y="2761488"/>
            <a:chExt cx="7557770" cy="202120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66800" y="2819400"/>
              <a:ext cx="7441692" cy="1905000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1008888" y="2761488"/>
              <a:ext cx="7557770" cy="2021205"/>
            </a:xfrm>
            <a:custGeom>
              <a:avLst/>
              <a:gdLst/>
              <a:ahLst/>
              <a:cxnLst/>
              <a:rect l="l" t="t" r="r" b="b"/>
              <a:pathLst>
                <a:path w="7557770" h="2021204">
                  <a:moveTo>
                    <a:pt x="7528559" y="0"/>
                  </a:moveTo>
                  <a:lnTo>
                    <a:pt x="28956" y="0"/>
                  </a:lnTo>
                  <a:lnTo>
                    <a:pt x="0" y="28955"/>
                  </a:lnTo>
                  <a:lnTo>
                    <a:pt x="0" y="1991867"/>
                  </a:lnTo>
                  <a:lnTo>
                    <a:pt x="28956" y="2020823"/>
                  </a:lnTo>
                  <a:lnTo>
                    <a:pt x="7528559" y="2020823"/>
                  </a:lnTo>
                  <a:lnTo>
                    <a:pt x="7540117" y="2009266"/>
                  </a:lnTo>
                  <a:lnTo>
                    <a:pt x="28956" y="2009266"/>
                  </a:lnTo>
                  <a:lnTo>
                    <a:pt x="11582" y="1991867"/>
                  </a:lnTo>
                  <a:lnTo>
                    <a:pt x="11582" y="28955"/>
                  </a:lnTo>
                  <a:lnTo>
                    <a:pt x="28956" y="11556"/>
                  </a:lnTo>
                  <a:lnTo>
                    <a:pt x="7540117" y="11556"/>
                  </a:lnTo>
                  <a:lnTo>
                    <a:pt x="7528559" y="0"/>
                  </a:lnTo>
                  <a:close/>
                </a:path>
                <a:path w="7557770" h="2021204">
                  <a:moveTo>
                    <a:pt x="7540117" y="11556"/>
                  </a:moveTo>
                  <a:lnTo>
                    <a:pt x="7528559" y="11556"/>
                  </a:lnTo>
                  <a:lnTo>
                    <a:pt x="7545958" y="28955"/>
                  </a:lnTo>
                  <a:lnTo>
                    <a:pt x="7545958" y="1991867"/>
                  </a:lnTo>
                  <a:lnTo>
                    <a:pt x="7528559" y="2009266"/>
                  </a:lnTo>
                  <a:lnTo>
                    <a:pt x="7540117" y="2009266"/>
                  </a:lnTo>
                  <a:lnTo>
                    <a:pt x="7557516" y="1991867"/>
                  </a:lnTo>
                  <a:lnTo>
                    <a:pt x="7557516" y="28955"/>
                  </a:lnTo>
                  <a:lnTo>
                    <a:pt x="7540117" y="11556"/>
                  </a:lnTo>
                  <a:close/>
                </a:path>
                <a:path w="7557770" h="2021204">
                  <a:moveTo>
                    <a:pt x="7528559" y="23113"/>
                  </a:moveTo>
                  <a:lnTo>
                    <a:pt x="28956" y="23113"/>
                  </a:lnTo>
                  <a:lnTo>
                    <a:pt x="23164" y="28955"/>
                  </a:lnTo>
                  <a:lnTo>
                    <a:pt x="23164" y="1991867"/>
                  </a:lnTo>
                  <a:lnTo>
                    <a:pt x="28956" y="1997709"/>
                  </a:lnTo>
                  <a:lnTo>
                    <a:pt x="7528559" y="1997709"/>
                  </a:lnTo>
                  <a:lnTo>
                    <a:pt x="7534402" y="1991867"/>
                  </a:lnTo>
                  <a:lnTo>
                    <a:pt x="57912" y="1991867"/>
                  </a:lnTo>
                  <a:lnTo>
                    <a:pt x="28956" y="1962911"/>
                  </a:lnTo>
                  <a:lnTo>
                    <a:pt x="57912" y="1962911"/>
                  </a:lnTo>
                  <a:lnTo>
                    <a:pt x="57912" y="57911"/>
                  </a:lnTo>
                  <a:lnTo>
                    <a:pt x="28955" y="57911"/>
                  </a:lnTo>
                  <a:lnTo>
                    <a:pt x="57912" y="28955"/>
                  </a:lnTo>
                  <a:lnTo>
                    <a:pt x="7534402" y="28955"/>
                  </a:lnTo>
                  <a:lnTo>
                    <a:pt x="7528559" y="23113"/>
                  </a:lnTo>
                  <a:close/>
                </a:path>
                <a:path w="7557770" h="2021204">
                  <a:moveTo>
                    <a:pt x="57912" y="1962911"/>
                  </a:moveTo>
                  <a:lnTo>
                    <a:pt x="28956" y="1962911"/>
                  </a:lnTo>
                  <a:lnTo>
                    <a:pt x="57912" y="1991867"/>
                  </a:lnTo>
                  <a:lnTo>
                    <a:pt x="57912" y="1962911"/>
                  </a:lnTo>
                  <a:close/>
                </a:path>
                <a:path w="7557770" h="2021204">
                  <a:moveTo>
                    <a:pt x="7499604" y="1962911"/>
                  </a:moveTo>
                  <a:lnTo>
                    <a:pt x="57912" y="1962911"/>
                  </a:lnTo>
                  <a:lnTo>
                    <a:pt x="57912" y="1991867"/>
                  </a:lnTo>
                  <a:lnTo>
                    <a:pt x="7499604" y="1991867"/>
                  </a:lnTo>
                  <a:lnTo>
                    <a:pt x="7499604" y="1962911"/>
                  </a:lnTo>
                  <a:close/>
                </a:path>
                <a:path w="7557770" h="2021204">
                  <a:moveTo>
                    <a:pt x="7499604" y="28955"/>
                  </a:moveTo>
                  <a:lnTo>
                    <a:pt x="7499604" y="1991867"/>
                  </a:lnTo>
                  <a:lnTo>
                    <a:pt x="7528559" y="1962911"/>
                  </a:lnTo>
                  <a:lnTo>
                    <a:pt x="7534402" y="1962911"/>
                  </a:lnTo>
                  <a:lnTo>
                    <a:pt x="7534402" y="57911"/>
                  </a:lnTo>
                  <a:lnTo>
                    <a:pt x="7528559" y="57911"/>
                  </a:lnTo>
                  <a:lnTo>
                    <a:pt x="7499604" y="28955"/>
                  </a:lnTo>
                  <a:close/>
                </a:path>
                <a:path w="7557770" h="2021204">
                  <a:moveTo>
                    <a:pt x="7534402" y="1962911"/>
                  </a:moveTo>
                  <a:lnTo>
                    <a:pt x="7528559" y="1962911"/>
                  </a:lnTo>
                  <a:lnTo>
                    <a:pt x="7499604" y="1991867"/>
                  </a:lnTo>
                  <a:lnTo>
                    <a:pt x="7534402" y="1991867"/>
                  </a:lnTo>
                  <a:lnTo>
                    <a:pt x="7534402" y="1962911"/>
                  </a:lnTo>
                  <a:close/>
                </a:path>
                <a:path w="7557770" h="2021204">
                  <a:moveTo>
                    <a:pt x="57912" y="28955"/>
                  </a:moveTo>
                  <a:lnTo>
                    <a:pt x="28955" y="57911"/>
                  </a:lnTo>
                  <a:lnTo>
                    <a:pt x="57912" y="57911"/>
                  </a:lnTo>
                  <a:lnTo>
                    <a:pt x="57912" y="28955"/>
                  </a:lnTo>
                  <a:close/>
                </a:path>
                <a:path w="7557770" h="2021204">
                  <a:moveTo>
                    <a:pt x="7499604" y="28955"/>
                  </a:moveTo>
                  <a:lnTo>
                    <a:pt x="57912" y="28955"/>
                  </a:lnTo>
                  <a:lnTo>
                    <a:pt x="57912" y="57911"/>
                  </a:lnTo>
                  <a:lnTo>
                    <a:pt x="7499604" y="57911"/>
                  </a:lnTo>
                  <a:lnTo>
                    <a:pt x="7499604" y="28955"/>
                  </a:lnTo>
                  <a:close/>
                </a:path>
                <a:path w="7557770" h="2021204">
                  <a:moveTo>
                    <a:pt x="7534402" y="28955"/>
                  </a:moveTo>
                  <a:lnTo>
                    <a:pt x="7499604" y="28955"/>
                  </a:lnTo>
                  <a:lnTo>
                    <a:pt x="7528559" y="57911"/>
                  </a:lnTo>
                  <a:lnTo>
                    <a:pt x="7534402" y="57911"/>
                  </a:lnTo>
                  <a:lnTo>
                    <a:pt x="7534402" y="2895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96000" y="1524000"/>
            <a:ext cx="685800" cy="685800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362200" y="1485900"/>
            <a:ext cx="723900" cy="723900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143500" y="1485782"/>
            <a:ext cx="723900" cy="721672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191000" y="1600200"/>
            <a:ext cx="762000" cy="534924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52800" y="1511808"/>
            <a:ext cx="685800" cy="685800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67869" rIns="0" bIns="0" rtlCol="0" vert="horz">
            <a:spAutoFit/>
          </a:bodyPr>
          <a:lstStyle/>
          <a:p>
            <a:pPr marL="2838450">
              <a:lnSpc>
                <a:spcPct val="100000"/>
              </a:lnSpc>
              <a:spcBef>
                <a:spcPts val="100"/>
              </a:spcBef>
            </a:pPr>
            <a:r>
              <a:rPr dirty="0" spc="-10"/>
              <a:t>Questions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15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233807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Agenda</a:t>
            </a:r>
            <a:r>
              <a:rPr dirty="0" sz="2800" spc="-10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(cont.)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3" name="object 3" descr=""/>
          <p:cNvSpPr txBox="1"/>
          <p:nvPr/>
        </p:nvSpPr>
        <p:spPr>
          <a:xfrm>
            <a:off x="764540" y="876108"/>
            <a:ext cx="7544434" cy="5528310"/>
          </a:xfrm>
          <a:prstGeom prst="rect">
            <a:avLst/>
          </a:prstGeom>
        </p:spPr>
        <p:txBody>
          <a:bodyPr wrap="square" lIns="0" tIns="172720" rIns="0" bIns="0" rtlCol="0" vert="horz">
            <a:spAutoFit/>
          </a:bodyPr>
          <a:lstStyle/>
          <a:p>
            <a:pPr marL="241300" indent="-229235">
              <a:lnSpc>
                <a:spcPct val="100000"/>
              </a:lnSpc>
              <a:spcBef>
                <a:spcPts val="1360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Part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IV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–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1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CHARACTER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Direct-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(SGT)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7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Organizational-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7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(SSG-1SG/MSG)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Strategic-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(CSM/SGM)</a:t>
            </a:r>
            <a:endParaRPr sz="18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Potential</a:t>
            </a:r>
            <a:r>
              <a:rPr dirty="0" sz="2000" spc="-4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Measures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“MOST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“HIGHLY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3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“QUALIFIED”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“NOT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QUALIFIED”</a:t>
            </a:r>
            <a:endParaRPr sz="1800">
              <a:latin typeface="Arial"/>
              <a:cs typeface="Arial"/>
            </a:endParaRPr>
          </a:p>
          <a:p>
            <a:pPr marL="241300" indent="-229235">
              <a:lnSpc>
                <a:spcPct val="100000"/>
              </a:lnSpc>
              <a:spcBef>
                <a:spcPts val="1145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2000">
                <a:latin typeface="Arial"/>
                <a:cs typeface="Arial"/>
              </a:rPr>
              <a:t>Part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V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–</a:t>
            </a:r>
            <a:r>
              <a:rPr dirty="0" sz="2000" spc="-2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Senior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Rater</a:t>
            </a:r>
            <a:r>
              <a:rPr dirty="0" sz="2000" spc="-135">
                <a:latin typeface="Arial"/>
                <a:cs typeface="Arial"/>
              </a:rPr>
              <a:t> </a:t>
            </a:r>
            <a:r>
              <a:rPr dirty="0" sz="2000" spc="-10">
                <a:latin typeface="Arial"/>
                <a:cs typeface="Arial"/>
              </a:rPr>
              <a:t>Assessment</a:t>
            </a:r>
            <a:endParaRPr sz="2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Direct-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 </a:t>
            </a:r>
            <a:r>
              <a:rPr dirty="0" sz="1800" spc="-10">
                <a:latin typeface="Arial"/>
                <a:cs typeface="Arial"/>
              </a:rPr>
              <a:t>(SGT)</a:t>
            </a:r>
            <a:endParaRPr sz="18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80"/>
              </a:spcBef>
            </a:pPr>
            <a:r>
              <a:rPr dirty="0" sz="1800">
                <a:latin typeface="Arial"/>
                <a:cs typeface="Arial"/>
              </a:rPr>
              <a:t>−</a:t>
            </a:r>
            <a:r>
              <a:rPr dirty="0" sz="1800" spc="2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Organizational-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0">
                <a:latin typeface="Arial"/>
                <a:cs typeface="Arial"/>
              </a:rPr>
              <a:t> Strategic-</a:t>
            </a:r>
            <a:r>
              <a:rPr dirty="0" sz="1800">
                <a:latin typeface="Arial"/>
                <a:cs typeface="Arial"/>
              </a:rPr>
              <a:t>level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(SSG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through</a:t>
            </a:r>
            <a:r>
              <a:rPr dirty="0" sz="1800" spc="-10">
                <a:latin typeface="Arial"/>
                <a:cs typeface="Arial"/>
              </a:rPr>
              <a:t> CSM/SGM)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80772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What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is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Changing</a:t>
            </a:r>
            <a:r>
              <a:rPr dirty="0" sz="2800" spc="-3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on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the</a:t>
            </a:r>
            <a:r>
              <a:rPr dirty="0" sz="2800" spc="-60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NCOER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0" y="800354"/>
          <a:ext cx="9144000" cy="5713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3429000"/>
                <a:gridCol w="4114800"/>
              </a:tblGrid>
              <a:tr h="2743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CHARACTERISTIC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CURRENT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NCOER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(DA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FORM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2166-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8)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NEW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NCOER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(DA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FORM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2166-9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SERIES)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744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NCOER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Support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Form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740" marR="676910" indent="-114300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Dimensions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FM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22-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100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5740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counsels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initially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quarterly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5740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 no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requirement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counsel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5740" marR="171450" indent="-114300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Reviewer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requirement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counsel;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provides oversight/assists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chain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6375" indent="-114935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Aligns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Requirements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ADP 6-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22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Rated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NCO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provides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goals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expectations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counsels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initially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quarterly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should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counsel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twice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during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period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Supplementary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reviewer,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as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required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Incorporates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SSD/NCOES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completion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box for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next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grade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191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81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spc="-20" b="1">
                          <a:latin typeface="Arial"/>
                          <a:cs typeface="Arial"/>
                        </a:rPr>
                        <a:t>Form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One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report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NCOs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u="sng" sz="105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Three</a:t>
                      </a:r>
                      <a:r>
                        <a:rPr dirty="0" u="sng" sz="1050" spc="-5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05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reports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SzPct val="90476"/>
                        <a:buAutoNum type="arabicPeriod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SGT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(Direct)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SzPct val="90476"/>
                        <a:buAutoNum type="arabicPeriod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SSG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1SG/MSG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(Organizational)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SzPct val="90476"/>
                        <a:buAutoNum type="arabicPeriod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CSM/SGM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(Strategic)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3570">
                <a:tc>
                  <a:txBody>
                    <a:bodyPr/>
                    <a:lstStyle/>
                    <a:p>
                      <a:pPr marL="91440" marR="47561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Chain Responsibilities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5740" indent="-1149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assesses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5740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assesses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performance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5740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6375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Reviewer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provides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oversight/assists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chain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6375" indent="-1149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assesses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performance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assesses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potential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Supplementary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reviewer, as</a:t>
                      </a:r>
                      <a:r>
                        <a:rPr dirty="0" sz="1050" spc="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required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4980">
                <a:tc>
                  <a:txBody>
                    <a:bodyPr/>
                    <a:lstStyle/>
                    <a:p>
                      <a:pPr marL="91440" marR="40576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Army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Leadership Doctrine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Based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Dimensions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of FM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22-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100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Aligns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with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Leadership</a:t>
                      </a:r>
                      <a:r>
                        <a:rPr dirty="0" sz="1050" spc="-6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Requirements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Model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ADP 6-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22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8195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Assessment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Format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Bullet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comments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NCOs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06375" indent="-114935">
                        <a:lnSpc>
                          <a:spcPct val="100000"/>
                        </a:lnSpc>
                        <a:spcBef>
                          <a:spcPts val="335"/>
                        </a:spcBef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Rater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lvl="1" marL="320675" indent="-114935">
                        <a:lnSpc>
                          <a:spcPct val="100000"/>
                        </a:lnSpc>
                        <a:buSzPct val="90476"/>
                        <a:buFont typeface="Wingdings"/>
                        <a:buChar char=""/>
                        <a:tabLst>
                          <a:tab pos="3213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Bullet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comments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SGT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050" spc="-6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1SG/MSG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lvl="1" marL="320675" indent="-114935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0476"/>
                        <a:buFont typeface="Wingdings"/>
                        <a:buChar char=""/>
                        <a:tabLst>
                          <a:tab pos="3213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Narrative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comments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CSM/SGM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5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narrative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comments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all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NCOs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254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47445">
                <a:tc>
                  <a:txBody>
                    <a:bodyPr/>
                    <a:lstStyle/>
                    <a:p>
                      <a:pPr marL="91440" marR="70675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Rater Assessment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u="sng" sz="105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Uncontrolled</a:t>
                      </a:r>
                      <a:r>
                        <a:rPr dirty="0" u="sng" sz="1050" spc="9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05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promotion-based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1440" marR="244475">
                        <a:lnSpc>
                          <a:spcPct val="100000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“1”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Recommendation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immediate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promotion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“2”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Strong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recommendation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promotion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91440" marR="698500">
                        <a:lnSpc>
                          <a:spcPct val="100000"/>
                        </a:lnSpc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“3”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Recommendation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promotion</a:t>
                      </a:r>
                      <a:r>
                        <a:rPr dirty="0" sz="1050" spc="50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“4”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Should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promoted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at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this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time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“5”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–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Do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promote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u="sng" sz="105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Controlled</a:t>
                      </a:r>
                      <a:r>
                        <a:rPr dirty="0" u="sng" sz="1050" spc="7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 </a:t>
                      </a:r>
                      <a:r>
                        <a:rPr dirty="0" u="sng" sz="1050" spc="-10" b="1">
                          <a:uFill>
                            <a:solidFill>
                              <a:srgbClr val="000000"/>
                            </a:solidFill>
                          </a:uFill>
                          <a:latin typeface="Arial"/>
                          <a:cs typeface="Arial"/>
                        </a:rPr>
                        <a:t>potential-based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“MOST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QUALIFIED”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(limited</a:t>
                      </a:r>
                      <a:r>
                        <a:rPr dirty="0" sz="1050" spc="-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24%)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“HIGHLY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QUALIFIED”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spc="-10" b="1">
                          <a:latin typeface="Arial"/>
                          <a:cs typeface="Arial"/>
                        </a:rPr>
                        <a:t>“QUALIFIED”</a:t>
                      </a:r>
                      <a:endParaRPr sz="1050">
                        <a:latin typeface="Arial"/>
                        <a:cs typeface="Arial"/>
                      </a:endParaRPr>
                    </a:p>
                    <a:p>
                      <a:pPr marL="206375" indent="-11493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207010" algn="l"/>
                        </a:tabLst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“NOT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QUALIFIED”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8945">
                <a:tc>
                  <a:txBody>
                    <a:bodyPr/>
                    <a:lstStyle/>
                    <a:p>
                      <a:pPr marL="91440" marR="58229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Rating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Chain Accountability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50" spc="-1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accountability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3431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3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tendency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constrained</a:t>
                      </a:r>
                      <a:r>
                        <a:rPr dirty="0" sz="1050" spc="-4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senior</a:t>
                      </a:r>
                      <a:r>
                        <a:rPr dirty="0" sz="1050" spc="-3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rater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profile</a:t>
                      </a:r>
                      <a:r>
                        <a:rPr dirty="0" sz="1050" spc="-4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1050" spc="-20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25" b="1">
                          <a:latin typeface="Arial"/>
                          <a:cs typeface="Arial"/>
                        </a:rPr>
                        <a:t>SSG </a:t>
                      </a:r>
                      <a:r>
                        <a:rPr dirty="0" sz="1050" b="1">
                          <a:latin typeface="Arial"/>
                          <a:cs typeface="Arial"/>
                        </a:rPr>
                        <a:t>through</a:t>
                      </a:r>
                      <a:r>
                        <a:rPr dirty="0" sz="1050" spc="-55" b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 b="1">
                          <a:latin typeface="Arial"/>
                          <a:cs typeface="Arial"/>
                        </a:rPr>
                        <a:t>CSM/SGM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4318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94488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NCOER</a:t>
            </a:r>
            <a:r>
              <a:rPr dirty="0" sz="2800" spc="-7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Support</a:t>
            </a:r>
            <a:r>
              <a:rPr dirty="0" sz="2800" spc="-5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Form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9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Page</a:t>
            </a:r>
            <a:r>
              <a:rPr dirty="0" sz="2800" spc="-85" i="1">
                <a:latin typeface="Arial"/>
                <a:cs typeface="Arial"/>
              </a:rPr>
              <a:t> </a:t>
            </a:r>
            <a:r>
              <a:rPr dirty="0" sz="2800" spc="-50" i="1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25482" y="624007"/>
            <a:ext cx="4831080" cy="5838825"/>
            <a:chOff x="3825482" y="624007"/>
            <a:chExt cx="4831080" cy="58388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25482" y="624007"/>
              <a:ext cx="4830596" cy="5838585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5304282" y="4024122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1371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371600" y="182879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5304282" y="4024122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0" y="182879"/>
                  </a:moveTo>
                  <a:lnTo>
                    <a:pt x="1371600" y="182879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304282" y="4024121"/>
            <a:ext cx="137160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7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8" name="object 8" descr=""/>
          <p:cNvGrpSpPr/>
          <p:nvPr/>
        </p:nvGrpSpPr>
        <p:grpSpPr>
          <a:xfrm>
            <a:off x="5243957" y="5289677"/>
            <a:ext cx="1492250" cy="212090"/>
            <a:chOff x="5243957" y="5289677"/>
            <a:chExt cx="1492250" cy="212090"/>
          </a:xfrm>
        </p:grpSpPr>
        <p:sp>
          <p:nvSpPr>
            <p:cNvPr id="9" name="object 9" descr=""/>
            <p:cNvSpPr/>
            <p:nvPr/>
          </p:nvSpPr>
          <p:spPr>
            <a:xfrm>
              <a:off x="5258562" y="5304282"/>
              <a:ext cx="1463040" cy="182880"/>
            </a:xfrm>
            <a:custGeom>
              <a:avLst/>
              <a:gdLst/>
              <a:ahLst/>
              <a:cxnLst/>
              <a:rect l="l" t="t" r="r" b="b"/>
              <a:pathLst>
                <a:path w="1463040" h="182879">
                  <a:moveTo>
                    <a:pt x="1463039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463039" y="182880"/>
                  </a:lnTo>
                  <a:lnTo>
                    <a:pt x="1463039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258562" y="5304282"/>
              <a:ext cx="1463040" cy="182880"/>
            </a:xfrm>
            <a:custGeom>
              <a:avLst/>
              <a:gdLst/>
              <a:ahLst/>
              <a:cxnLst/>
              <a:rect l="l" t="t" r="r" b="b"/>
              <a:pathLst>
                <a:path w="1463040" h="182879">
                  <a:moveTo>
                    <a:pt x="0" y="182880"/>
                  </a:moveTo>
                  <a:lnTo>
                    <a:pt x="1463039" y="182880"/>
                  </a:lnTo>
                  <a:lnTo>
                    <a:pt x="1463039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5258561" y="5304282"/>
            <a:ext cx="1463040" cy="182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11760">
              <a:lnSpc>
                <a:spcPct val="100000"/>
              </a:lnSpc>
              <a:spcBef>
                <a:spcPts val="95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16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3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 descr=""/>
          <p:cNvSpPr txBox="1"/>
          <p:nvPr/>
        </p:nvSpPr>
        <p:spPr>
          <a:xfrm>
            <a:off x="139090" y="1160779"/>
            <a:ext cx="3490595" cy="2769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10541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Part I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SSD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 </a:t>
            </a:r>
            <a:r>
              <a:rPr dirty="0" sz="1800" spc="-20">
                <a:latin typeface="Arial"/>
                <a:cs typeface="Arial"/>
              </a:rPr>
              <a:t>NCOES </a:t>
            </a:r>
            <a:r>
              <a:rPr dirty="0" sz="1800">
                <a:latin typeface="Arial"/>
                <a:cs typeface="Arial"/>
              </a:rPr>
              <a:t>requirement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met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next </a:t>
            </a:r>
            <a:r>
              <a:rPr dirty="0" sz="1800" spc="-20">
                <a:latin typeface="Arial"/>
                <a:cs typeface="Arial"/>
              </a:rPr>
              <a:t>grade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41300" marR="334010" indent="-228600">
              <a:lnSpc>
                <a:spcPct val="100000"/>
              </a:lnSpc>
              <a:spcBef>
                <a:spcPts val="5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II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Senior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10">
                <a:latin typeface="Arial"/>
                <a:cs typeface="Arial"/>
              </a:rPr>
              <a:t> should </a:t>
            </a:r>
            <a:r>
              <a:rPr dirty="0" sz="1800">
                <a:latin typeface="Arial"/>
                <a:cs typeface="Arial"/>
              </a:rPr>
              <a:t>counsel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50">
                <a:latin typeface="Arial"/>
                <a:cs typeface="Arial"/>
              </a:rPr>
              <a:t>a </a:t>
            </a:r>
            <a:r>
              <a:rPr dirty="0" sz="1800">
                <a:latin typeface="Arial"/>
                <a:cs typeface="Arial"/>
              </a:rPr>
              <a:t>minimum,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twice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during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rating period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41300" marR="508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II,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block c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0">
                <a:latin typeface="Arial"/>
                <a:cs typeface="Arial"/>
              </a:rPr>
              <a:t> Supplementary </a:t>
            </a:r>
            <a:r>
              <a:rPr dirty="0" sz="1800">
                <a:latin typeface="Arial"/>
                <a:cs typeface="Arial"/>
              </a:rPr>
              <a:t>reviewer,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required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139090" y="4178934"/>
            <a:ext cx="3313429" cy="574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8600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300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IV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NCO</a:t>
            </a:r>
            <a:r>
              <a:rPr dirty="0" sz="1800" spc="-10">
                <a:latin typeface="Arial"/>
                <a:cs typeface="Arial"/>
              </a:rPr>
              <a:t> provides </a:t>
            </a:r>
            <a:r>
              <a:rPr dirty="0" sz="1800">
                <a:latin typeface="Arial"/>
                <a:cs typeface="Arial"/>
              </a:rPr>
              <a:t>goals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0">
                <a:latin typeface="Arial"/>
                <a:cs typeface="Arial"/>
              </a:rPr>
              <a:t> expectations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5289677" y="4420996"/>
            <a:ext cx="1400810" cy="212090"/>
            <a:chOff x="5289677" y="4420996"/>
            <a:chExt cx="1400810" cy="212090"/>
          </a:xfrm>
        </p:grpSpPr>
        <p:sp>
          <p:nvSpPr>
            <p:cNvPr id="15" name="object 15" descr=""/>
            <p:cNvSpPr/>
            <p:nvPr/>
          </p:nvSpPr>
          <p:spPr>
            <a:xfrm>
              <a:off x="5304282" y="4435601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1371600" y="0"/>
                  </a:moveTo>
                  <a:lnTo>
                    <a:pt x="0" y="0"/>
                  </a:lnTo>
                  <a:lnTo>
                    <a:pt x="0" y="182880"/>
                  </a:lnTo>
                  <a:lnTo>
                    <a:pt x="1371600" y="182880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5304282" y="4435601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0" y="182880"/>
                  </a:moveTo>
                  <a:lnTo>
                    <a:pt x="1371600" y="182880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80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5304282" y="4435602"/>
            <a:ext cx="1371600" cy="182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8" name="object 18" descr=""/>
          <p:cNvGrpSpPr/>
          <p:nvPr/>
        </p:nvGrpSpPr>
        <p:grpSpPr>
          <a:xfrm>
            <a:off x="5289803" y="4698491"/>
            <a:ext cx="1400810" cy="212090"/>
            <a:chOff x="5289803" y="4698491"/>
            <a:chExt cx="1400810" cy="212090"/>
          </a:xfrm>
        </p:grpSpPr>
        <p:sp>
          <p:nvSpPr>
            <p:cNvPr id="19" name="object 19" descr=""/>
            <p:cNvSpPr/>
            <p:nvPr/>
          </p:nvSpPr>
          <p:spPr>
            <a:xfrm>
              <a:off x="5304281" y="4712969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1371600" y="0"/>
                  </a:moveTo>
                  <a:lnTo>
                    <a:pt x="0" y="0"/>
                  </a:lnTo>
                  <a:lnTo>
                    <a:pt x="0" y="182879"/>
                  </a:lnTo>
                  <a:lnTo>
                    <a:pt x="1371600" y="182879"/>
                  </a:lnTo>
                  <a:lnTo>
                    <a:pt x="13716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5304281" y="4712969"/>
              <a:ext cx="1371600" cy="182880"/>
            </a:xfrm>
            <a:custGeom>
              <a:avLst/>
              <a:gdLst/>
              <a:ahLst/>
              <a:cxnLst/>
              <a:rect l="l" t="t" r="r" b="b"/>
              <a:pathLst>
                <a:path w="1371600" h="182879">
                  <a:moveTo>
                    <a:pt x="0" y="182879"/>
                  </a:moveTo>
                  <a:lnTo>
                    <a:pt x="1371600" y="182879"/>
                  </a:lnTo>
                  <a:lnTo>
                    <a:pt x="1371600" y="0"/>
                  </a:lnTo>
                  <a:lnTo>
                    <a:pt x="0" y="0"/>
                  </a:lnTo>
                  <a:lnTo>
                    <a:pt x="0" y="182879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1" name="object 21" descr=""/>
          <p:cNvSpPr txBox="1"/>
          <p:nvPr/>
        </p:nvSpPr>
        <p:spPr>
          <a:xfrm>
            <a:off x="5304282" y="4712970"/>
            <a:ext cx="1371600" cy="1828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00965">
              <a:lnSpc>
                <a:spcPct val="100000"/>
              </a:lnSpc>
              <a:spcBef>
                <a:spcPts val="90"/>
              </a:spcBef>
            </a:pPr>
            <a:r>
              <a:rPr dirty="0" sz="1000" b="1">
                <a:latin typeface="Arial"/>
                <a:cs typeface="Arial"/>
              </a:rPr>
              <a:t>Up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to</a:t>
            </a:r>
            <a:r>
              <a:rPr dirty="0" sz="1000" spc="-1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2</a:t>
            </a:r>
            <a:r>
              <a:rPr dirty="0" sz="1000" spc="-20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lines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b="1">
                <a:latin typeface="Arial"/>
                <a:cs typeface="Arial"/>
              </a:rPr>
              <a:t>of</a:t>
            </a:r>
            <a:r>
              <a:rPr dirty="0" sz="1000" spc="-15" b="1">
                <a:latin typeface="Arial"/>
                <a:cs typeface="Arial"/>
              </a:rPr>
              <a:t> </a:t>
            </a:r>
            <a:r>
              <a:rPr dirty="0" sz="1000" spc="-20" b="1">
                <a:latin typeface="Arial"/>
                <a:cs typeface="Arial"/>
              </a:rPr>
              <a:t>text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944880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NCOER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Support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Form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8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Page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spc="-50" i="1">
                <a:latin typeface="Arial"/>
                <a:cs typeface="Arial"/>
              </a:rPr>
              <a:t>2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25482" y="635366"/>
            <a:ext cx="4831080" cy="5833110"/>
            <a:chOff x="3825482" y="635366"/>
            <a:chExt cx="4831080" cy="583311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825482" y="635366"/>
              <a:ext cx="4830596" cy="5832906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4897374" y="2975610"/>
              <a:ext cx="2723515" cy="277495"/>
            </a:xfrm>
            <a:custGeom>
              <a:avLst/>
              <a:gdLst/>
              <a:ahLst/>
              <a:cxnLst/>
              <a:rect l="l" t="t" r="r" b="b"/>
              <a:pathLst>
                <a:path w="2723515" h="277495">
                  <a:moveTo>
                    <a:pt x="2723387" y="0"/>
                  </a:moveTo>
                  <a:lnTo>
                    <a:pt x="0" y="0"/>
                  </a:lnTo>
                  <a:lnTo>
                    <a:pt x="0" y="277367"/>
                  </a:lnTo>
                  <a:lnTo>
                    <a:pt x="2723387" y="277367"/>
                  </a:lnTo>
                  <a:lnTo>
                    <a:pt x="272338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897374" y="2975610"/>
              <a:ext cx="2723515" cy="277495"/>
            </a:xfrm>
            <a:custGeom>
              <a:avLst/>
              <a:gdLst/>
              <a:ahLst/>
              <a:cxnLst/>
              <a:rect l="l" t="t" r="r" b="b"/>
              <a:pathLst>
                <a:path w="2723515" h="277495">
                  <a:moveTo>
                    <a:pt x="0" y="277367"/>
                  </a:moveTo>
                  <a:lnTo>
                    <a:pt x="2723387" y="277367"/>
                  </a:lnTo>
                  <a:lnTo>
                    <a:pt x="2723387" y="0"/>
                  </a:lnTo>
                  <a:lnTo>
                    <a:pt x="0" y="0"/>
                  </a:lnTo>
                  <a:lnTo>
                    <a:pt x="0" y="277367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81788" y="865378"/>
            <a:ext cx="3323590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414655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39395" algn="l"/>
                <a:tab pos="240665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V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Attributes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and </a:t>
            </a:r>
            <a:r>
              <a:rPr dirty="0" sz="1800">
                <a:latin typeface="Arial"/>
                <a:cs typeface="Arial"/>
              </a:rPr>
              <a:t>Competencies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(ADP</a:t>
            </a:r>
            <a:r>
              <a:rPr dirty="0" sz="1800" spc="-6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6-</a:t>
            </a:r>
            <a:r>
              <a:rPr dirty="0" sz="1800" spc="-25">
                <a:latin typeface="Arial"/>
                <a:cs typeface="Arial"/>
              </a:rPr>
              <a:t>22)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buChar char="•"/>
              <a:tabLst>
                <a:tab pos="239395" algn="l"/>
                <a:tab pos="240665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VI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Senior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rater</a:t>
            </a:r>
            <a:r>
              <a:rPr dirty="0" sz="1800" spc="-10">
                <a:latin typeface="Arial"/>
                <a:cs typeface="Arial"/>
              </a:rPr>
              <a:t> provides comments.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8" name="object 8" descr=""/>
          <p:cNvSpPr txBox="1"/>
          <p:nvPr/>
        </p:nvSpPr>
        <p:spPr>
          <a:xfrm>
            <a:off x="4897373" y="2975610"/>
            <a:ext cx="2723515" cy="27749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161290">
              <a:lnSpc>
                <a:spcPct val="100000"/>
              </a:lnSpc>
              <a:spcBef>
                <a:spcPts val="320"/>
              </a:spcBef>
            </a:pPr>
            <a:r>
              <a:rPr dirty="0" sz="1200" b="1">
                <a:latin typeface="Arial"/>
                <a:cs typeface="Arial"/>
              </a:rPr>
              <a:t>Up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8 lines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text</a:t>
            </a:r>
            <a:r>
              <a:rPr dirty="0" sz="1200" spc="-2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each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field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13093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Grade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Plate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NCOER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7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Page</a:t>
            </a:r>
            <a:r>
              <a:rPr dirty="0" sz="2800" spc="-65" i="1">
                <a:latin typeface="Arial"/>
                <a:cs typeface="Arial"/>
              </a:rPr>
              <a:t> </a:t>
            </a:r>
            <a:r>
              <a:rPr dirty="0" sz="2800" spc="-50" i="1">
                <a:latin typeface="Arial"/>
                <a:cs typeface="Arial"/>
              </a:rPr>
              <a:t>1</a:t>
            </a:r>
            <a:endParaRPr sz="2800">
              <a:latin typeface="Arial"/>
              <a:cs typeface="Arial"/>
            </a:endParaRPr>
          </a:p>
        </p:txBody>
      </p:sp>
      <p:grpSp>
        <p:nvGrpSpPr>
          <p:cNvPr id="3" name="object 3" descr=""/>
          <p:cNvGrpSpPr/>
          <p:nvPr/>
        </p:nvGrpSpPr>
        <p:grpSpPr>
          <a:xfrm>
            <a:off x="109728" y="635344"/>
            <a:ext cx="8546465" cy="5838825"/>
            <a:chOff x="109728" y="635344"/>
            <a:chExt cx="8546465" cy="5838825"/>
          </a:xfrm>
        </p:grpSpPr>
        <p:sp>
          <p:nvSpPr>
            <p:cNvPr id="4" name="object 4" descr=""/>
            <p:cNvSpPr/>
            <p:nvPr/>
          </p:nvSpPr>
          <p:spPr>
            <a:xfrm>
              <a:off x="2582417" y="5163946"/>
              <a:ext cx="1226820" cy="774700"/>
            </a:xfrm>
            <a:custGeom>
              <a:avLst/>
              <a:gdLst/>
              <a:ahLst/>
              <a:cxnLst/>
              <a:rect l="l" t="t" r="r" b="b"/>
              <a:pathLst>
                <a:path w="1226820" h="774700">
                  <a:moveTo>
                    <a:pt x="1094486" y="741337"/>
                  </a:moveTo>
                  <a:lnTo>
                    <a:pt x="1087755" y="747623"/>
                  </a:lnTo>
                  <a:lnTo>
                    <a:pt x="1087247" y="763600"/>
                  </a:lnTo>
                  <a:lnTo>
                    <a:pt x="1093597" y="770280"/>
                  </a:lnTo>
                  <a:lnTo>
                    <a:pt x="1226820" y="774357"/>
                  </a:lnTo>
                  <a:lnTo>
                    <a:pt x="1225272" y="771410"/>
                  </a:lnTo>
                  <a:lnTo>
                    <a:pt x="1194816" y="771410"/>
                  </a:lnTo>
                  <a:lnTo>
                    <a:pt x="1149383" y="743014"/>
                  </a:lnTo>
                  <a:lnTo>
                    <a:pt x="1094486" y="741337"/>
                  </a:lnTo>
                  <a:close/>
                </a:path>
                <a:path w="1226820" h="774700">
                  <a:moveTo>
                    <a:pt x="1149383" y="743014"/>
                  </a:moveTo>
                  <a:lnTo>
                    <a:pt x="1194816" y="771410"/>
                  </a:lnTo>
                  <a:lnTo>
                    <a:pt x="1198288" y="765860"/>
                  </a:lnTo>
                  <a:lnTo>
                    <a:pt x="1189736" y="765860"/>
                  </a:lnTo>
                  <a:lnTo>
                    <a:pt x="1178171" y="743894"/>
                  </a:lnTo>
                  <a:lnTo>
                    <a:pt x="1149383" y="743014"/>
                  </a:lnTo>
                  <a:close/>
                </a:path>
                <a:path w="1226820" h="774700">
                  <a:moveTo>
                    <a:pt x="1156081" y="653580"/>
                  </a:moveTo>
                  <a:lnTo>
                    <a:pt x="1141857" y="661022"/>
                  </a:lnTo>
                  <a:lnTo>
                    <a:pt x="1139190" y="669772"/>
                  </a:lnTo>
                  <a:lnTo>
                    <a:pt x="1142873" y="676846"/>
                  </a:lnTo>
                  <a:lnTo>
                    <a:pt x="1164790" y="718478"/>
                  </a:lnTo>
                  <a:lnTo>
                    <a:pt x="1210183" y="746848"/>
                  </a:lnTo>
                  <a:lnTo>
                    <a:pt x="1194816" y="771410"/>
                  </a:lnTo>
                  <a:lnTo>
                    <a:pt x="1225272" y="771410"/>
                  </a:lnTo>
                  <a:lnTo>
                    <a:pt x="1168527" y="663371"/>
                  </a:lnTo>
                  <a:lnTo>
                    <a:pt x="1164844" y="656297"/>
                  </a:lnTo>
                  <a:lnTo>
                    <a:pt x="1156081" y="653580"/>
                  </a:lnTo>
                  <a:close/>
                </a:path>
                <a:path w="1226820" h="774700">
                  <a:moveTo>
                    <a:pt x="1178171" y="743894"/>
                  </a:moveTo>
                  <a:lnTo>
                    <a:pt x="1189736" y="765860"/>
                  </a:lnTo>
                  <a:lnTo>
                    <a:pt x="1202944" y="744651"/>
                  </a:lnTo>
                  <a:lnTo>
                    <a:pt x="1178171" y="743894"/>
                  </a:lnTo>
                  <a:close/>
                </a:path>
                <a:path w="1226820" h="774700">
                  <a:moveTo>
                    <a:pt x="1164790" y="718478"/>
                  </a:moveTo>
                  <a:lnTo>
                    <a:pt x="1178171" y="743894"/>
                  </a:lnTo>
                  <a:lnTo>
                    <a:pt x="1202944" y="744651"/>
                  </a:lnTo>
                  <a:lnTo>
                    <a:pt x="1189736" y="765860"/>
                  </a:lnTo>
                  <a:lnTo>
                    <a:pt x="1198288" y="765860"/>
                  </a:lnTo>
                  <a:lnTo>
                    <a:pt x="1210183" y="746848"/>
                  </a:lnTo>
                  <a:lnTo>
                    <a:pt x="1164790" y="718478"/>
                  </a:lnTo>
                  <a:close/>
                </a:path>
                <a:path w="1226820" h="774700">
                  <a:moveTo>
                    <a:pt x="15240" y="0"/>
                  </a:moveTo>
                  <a:lnTo>
                    <a:pt x="0" y="24637"/>
                  </a:lnTo>
                  <a:lnTo>
                    <a:pt x="1149383" y="743014"/>
                  </a:lnTo>
                  <a:lnTo>
                    <a:pt x="1178171" y="743894"/>
                  </a:lnTo>
                  <a:lnTo>
                    <a:pt x="1164790" y="718478"/>
                  </a:lnTo>
                  <a:lnTo>
                    <a:pt x="1524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728" y="3875531"/>
              <a:ext cx="2667000" cy="1286256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31675" y="635344"/>
              <a:ext cx="4824418" cy="5838607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4696206" y="4185665"/>
              <a:ext cx="2971800" cy="276225"/>
            </a:xfrm>
            <a:custGeom>
              <a:avLst/>
              <a:gdLst/>
              <a:ahLst/>
              <a:cxnLst/>
              <a:rect l="l" t="t" r="r" b="b"/>
              <a:pathLst>
                <a:path w="2971800" h="276225">
                  <a:moveTo>
                    <a:pt x="2971800" y="0"/>
                  </a:moveTo>
                  <a:lnTo>
                    <a:pt x="0" y="0"/>
                  </a:lnTo>
                  <a:lnTo>
                    <a:pt x="0" y="275843"/>
                  </a:lnTo>
                  <a:lnTo>
                    <a:pt x="2971800" y="275843"/>
                  </a:lnTo>
                  <a:lnTo>
                    <a:pt x="29718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696206" y="4185665"/>
              <a:ext cx="2971800" cy="276225"/>
            </a:xfrm>
            <a:custGeom>
              <a:avLst/>
              <a:gdLst/>
              <a:ahLst/>
              <a:cxnLst/>
              <a:rect l="l" t="t" r="r" b="b"/>
              <a:pathLst>
                <a:path w="2971800" h="276225">
                  <a:moveTo>
                    <a:pt x="0" y="275843"/>
                  </a:moveTo>
                  <a:lnTo>
                    <a:pt x="2971800" y="275843"/>
                  </a:lnTo>
                  <a:lnTo>
                    <a:pt x="2971800" y="0"/>
                  </a:lnTo>
                  <a:lnTo>
                    <a:pt x="0" y="0"/>
                  </a:lnTo>
                  <a:lnTo>
                    <a:pt x="0" y="275843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9" name="object 9" descr=""/>
          <p:cNvSpPr txBox="1"/>
          <p:nvPr/>
        </p:nvSpPr>
        <p:spPr>
          <a:xfrm>
            <a:off x="81788" y="865378"/>
            <a:ext cx="3491229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9395" marR="703580" indent="-227329">
              <a:lnSpc>
                <a:spcPct val="100000"/>
              </a:lnSpc>
              <a:spcBef>
                <a:spcPts val="100"/>
              </a:spcBef>
              <a:buChar char="•"/>
              <a:tabLst>
                <a:tab pos="239395" algn="l"/>
                <a:tab pos="240665" algn="l"/>
              </a:tabLst>
            </a:pPr>
            <a:r>
              <a:rPr dirty="0" sz="1800">
                <a:latin typeface="Arial"/>
                <a:cs typeface="Arial"/>
              </a:rPr>
              <a:t>Front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page –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same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for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all </a:t>
            </a:r>
            <a:r>
              <a:rPr dirty="0" sz="1800" spc="-10">
                <a:latin typeface="Arial"/>
                <a:cs typeface="Arial"/>
              </a:rPr>
              <a:t>grade-</a:t>
            </a:r>
            <a:r>
              <a:rPr dirty="0" sz="1800">
                <a:latin typeface="Arial"/>
                <a:cs typeface="Arial"/>
              </a:rPr>
              <a:t>plate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forms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239395" marR="5080" indent="-227329">
              <a:lnSpc>
                <a:spcPct val="100000"/>
              </a:lnSpc>
              <a:buChar char="•"/>
              <a:tabLst>
                <a:tab pos="239395" algn="l"/>
                <a:tab pos="240665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II,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block c</a:t>
            </a:r>
            <a:r>
              <a:rPr dirty="0" sz="1800" spc="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0">
                <a:latin typeface="Arial"/>
                <a:cs typeface="Arial"/>
              </a:rPr>
              <a:t> Supplementary </a:t>
            </a:r>
            <a:r>
              <a:rPr dirty="0" sz="1800">
                <a:latin typeface="Arial"/>
                <a:cs typeface="Arial"/>
              </a:rPr>
              <a:t>reviewer,</a:t>
            </a:r>
            <a:r>
              <a:rPr dirty="0" sz="1800" spc="-4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as</a:t>
            </a:r>
            <a:r>
              <a:rPr dirty="0" sz="1800" spc="-90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required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Arial"/>
              <a:cs typeface="Arial"/>
            </a:endParaRPr>
          </a:p>
          <a:p>
            <a:pPr marL="239395" indent="-227329">
              <a:lnSpc>
                <a:spcPct val="100000"/>
              </a:lnSpc>
              <a:buChar char="•"/>
              <a:tabLst>
                <a:tab pos="239395" algn="l"/>
                <a:tab pos="240665" algn="l"/>
              </a:tabLst>
            </a:pPr>
            <a:r>
              <a:rPr dirty="0" sz="1800">
                <a:latin typeface="Arial"/>
                <a:cs typeface="Arial"/>
              </a:rPr>
              <a:t>Part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IV,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blocks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–</a:t>
            </a:r>
            <a:r>
              <a:rPr dirty="0" sz="1800" spc="-114">
                <a:latin typeface="Arial"/>
                <a:cs typeface="Arial"/>
              </a:rPr>
              <a:t> </a:t>
            </a:r>
            <a:r>
              <a:rPr dirty="0" sz="1800" spc="-20">
                <a:latin typeface="Arial"/>
                <a:cs typeface="Arial"/>
              </a:rPr>
              <a:t>APFT</a:t>
            </a:r>
            <a:endParaRPr sz="1800">
              <a:latin typeface="Arial"/>
              <a:cs typeface="Arial"/>
            </a:endParaRPr>
          </a:p>
          <a:p>
            <a:pPr marL="240029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and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HT/WT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4696205" y="4185665"/>
            <a:ext cx="2971800" cy="276225"/>
          </a:xfrm>
          <a:prstGeom prst="rect">
            <a:avLst/>
          </a:prstGeom>
        </p:spPr>
        <p:txBody>
          <a:bodyPr wrap="square" lIns="0" tIns="40640" rIns="0" bIns="0" rtlCol="0" vert="horz">
            <a:spAutoFit/>
          </a:bodyPr>
          <a:lstStyle/>
          <a:p>
            <a:pPr marL="781050">
              <a:lnSpc>
                <a:spcPct val="100000"/>
              </a:lnSpc>
              <a:spcBef>
                <a:spcPts val="320"/>
              </a:spcBef>
            </a:pPr>
            <a:r>
              <a:rPr dirty="0" sz="1200" b="1">
                <a:latin typeface="Arial"/>
                <a:cs typeface="Arial"/>
              </a:rPr>
              <a:t>Up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7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lines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 </a:t>
            </a:r>
            <a:r>
              <a:rPr dirty="0" sz="1200" spc="-20" b="1">
                <a:latin typeface="Arial"/>
                <a:cs typeface="Arial"/>
              </a:rPr>
              <a:t>text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1" name="object 11" descr=""/>
          <p:cNvGrpSpPr/>
          <p:nvPr/>
        </p:nvGrpSpPr>
        <p:grpSpPr>
          <a:xfrm>
            <a:off x="5492369" y="5923660"/>
            <a:ext cx="3057525" cy="491490"/>
            <a:chOff x="5492369" y="5923660"/>
            <a:chExt cx="3057525" cy="491490"/>
          </a:xfrm>
        </p:grpSpPr>
        <p:sp>
          <p:nvSpPr>
            <p:cNvPr id="12" name="object 12" descr=""/>
            <p:cNvSpPr/>
            <p:nvPr/>
          </p:nvSpPr>
          <p:spPr>
            <a:xfrm>
              <a:off x="5506974" y="5938265"/>
              <a:ext cx="3028315" cy="462280"/>
            </a:xfrm>
            <a:custGeom>
              <a:avLst/>
              <a:gdLst/>
              <a:ahLst/>
              <a:cxnLst/>
              <a:rect l="l" t="t" r="r" b="b"/>
              <a:pathLst>
                <a:path w="3028315" h="462279">
                  <a:moveTo>
                    <a:pt x="3028187" y="0"/>
                  </a:moveTo>
                  <a:lnTo>
                    <a:pt x="0" y="0"/>
                  </a:lnTo>
                  <a:lnTo>
                    <a:pt x="0" y="461772"/>
                  </a:lnTo>
                  <a:lnTo>
                    <a:pt x="3028187" y="461772"/>
                  </a:lnTo>
                  <a:lnTo>
                    <a:pt x="3028187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506974" y="5938265"/>
              <a:ext cx="3028315" cy="462280"/>
            </a:xfrm>
            <a:custGeom>
              <a:avLst/>
              <a:gdLst/>
              <a:ahLst/>
              <a:cxnLst/>
              <a:rect l="l" t="t" r="r" b="b"/>
              <a:pathLst>
                <a:path w="3028315" h="462279">
                  <a:moveTo>
                    <a:pt x="0" y="461772"/>
                  </a:moveTo>
                  <a:lnTo>
                    <a:pt x="3028187" y="461772"/>
                  </a:lnTo>
                  <a:lnTo>
                    <a:pt x="3028187" y="0"/>
                  </a:lnTo>
                  <a:lnTo>
                    <a:pt x="0" y="0"/>
                  </a:lnTo>
                  <a:lnTo>
                    <a:pt x="0" y="461772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4" name="object 14" descr=""/>
          <p:cNvSpPr txBox="1"/>
          <p:nvPr/>
        </p:nvSpPr>
        <p:spPr>
          <a:xfrm>
            <a:off x="5506973" y="5938265"/>
            <a:ext cx="3028315" cy="462280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199390">
              <a:lnSpc>
                <a:spcPct val="100000"/>
              </a:lnSpc>
              <a:spcBef>
                <a:spcPts val="325"/>
              </a:spcBef>
            </a:pPr>
            <a:r>
              <a:rPr dirty="0" sz="1200" b="1">
                <a:latin typeface="Arial"/>
                <a:cs typeface="Arial"/>
              </a:rPr>
              <a:t>Bullet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comments</a:t>
            </a:r>
            <a:r>
              <a:rPr dirty="0" sz="1200" spc="-2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for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all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grade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plates</a:t>
            </a:r>
            <a:endParaRPr sz="1200">
              <a:latin typeface="Arial"/>
              <a:cs typeface="Arial"/>
            </a:endParaRPr>
          </a:p>
          <a:p>
            <a:pPr marL="223520">
              <a:lnSpc>
                <a:spcPct val="100000"/>
              </a:lnSpc>
            </a:pPr>
            <a:r>
              <a:rPr dirty="0" sz="1200" b="1">
                <a:latin typeface="Arial"/>
                <a:cs typeface="Arial"/>
              </a:rPr>
              <a:t>except</a:t>
            </a:r>
            <a:r>
              <a:rPr dirty="0" sz="1200" spc="-4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Strategic</a:t>
            </a:r>
            <a:r>
              <a:rPr dirty="0" sz="1200" spc="-3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Report</a:t>
            </a:r>
            <a:r>
              <a:rPr dirty="0" sz="1200" spc="-15" b="1">
                <a:latin typeface="Arial"/>
                <a:cs typeface="Arial"/>
              </a:rPr>
              <a:t> </a:t>
            </a:r>
            <a:r>
              <a:rPr dirty="0" sz="1200" spc="-10" b="1">
                <a:latin typeface="Arial"/>
                <a:cs typeface="Arial"/>
              </a:rPr>
              <a:t>(CSM/SGM)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5" name="object 15" descr=""/>
          <p:cNvGrpSpPr/>
          <p:nvPr/>
        </p:nvGrpSpPr>
        <p:grpSpPr>
          <a:xfrm>
            <a:off x="4681601" y="5428360"/>
            <a:ext cx="3001010" cy="305435"/>
            <a:chOff x="4681601" y="5428360"/>
            <a:chExt cx="3001010" cy="305435"/>
          </a:xfrm>
        </p:grpSpPr>
        <p:sp>
          <p:nvSpPr>
            <p:cNvPr id="16" name="object 16" descr=""/>
            <p:cNvSpPr/>
            <p:nvPr/>
          </p:nvSpPr>
          <p:spPr>
            <a:xfrm>
              <a:off x="4696206" y="5442965"/>
              <a:ext cx="2971800" cy="276225"/>
            </a:xfrm>
            <a:custGeom>
              <a:avLst/>
              <a:gdLst/>
              <a:ahLst/>
              <a:cxnLst/>
              <a:rect l="l" t="t" r="r" b="b"/>
              <a:pathLst>
                <a:path w="2971800" h="276225">
                  <a:moveTo>
                    <a:pt x="2971800" y="0"/>
                  </a:moveTo>
                  <a:lnTo>
                    <a:pt x="0" y="0"/>
                  </a:lnTo>
                  <a:lnTo>
                    <a:pt x="0" y="275844"/>
                  </a:lnTo>
                  <a:lnTo>
                    <a:pt x="2971800" y="275844"/>
                  </a:lnTo>
                  <a:lnTo>
                    <a:pt x="2971800" y="0"/>
                  </a:lnTo>
                  <a:close/>
                </a:path>
              </a:pathLst>
            </a:custGeom>
            <a:solidFill>
              <a:srgbClr val="FFFF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4696206" y="5442965"/>
              <a:ext cx="2971800" cy="276225"/>
            </a:xfrm>
            <a:custGeom>
              <a:avLst/>
              <a:gdLst/>
              <a:ahLst/>
              <a:cxnLst/>
              <a:rect l="l" t="t" r="r" b="b"/>
              <a:pathLst>
                <a:path w="2971800" h="276225">
                  <a:moveTo>
                    <a:pt x="0" y="275844"/>
                  </a:moveTo>
                  <a:lnTo>
                    <a:pt x="2971800" y="275844"/>
                  </a:lnTo>
                  <a:lnTo>
                    <a:pt x="2971800" y="0"/>
                  </a:lnTo>
                  <a:lnTo>
                    <a:pt x="0" y="0"/>
                  </a:lnTo>
                  <a:lnTo>
                    <a:pt x="0" y="275844"/>
                  </a:lnTo>
                  <a:close/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8" name="object 18" descr=""/>
          <p:cNvSpPr txBox="1"/>
          <p:nvPr/>
        </p:nvSpPr>
        <p:spPr>
          <a:xfrm>
            <a:off x="4696205" y="5442965"/>
            <a:ext cx="2971800" cy="276225"/>
          </a:xfrm>
          <a:prstGeom prst="rect">
            <a:avLst/>
          </a:prstGeom>
        </p:spPr>
        <p:txBody>
          <a:bodyPr wrap="square" lIns="0" tIns="41275" rIns="0" bIns="0" rtlCol="0" vert="horz">
            <a:spAutoFit/>
          </a:bodyPr>
          <a:lstStyle/>
          <a:p>
            <a:pPr marL="781050">
              <a:lnSpc>
                <a:spcPct val="100000"/>
              </a:lnSpc>
              <a:spcBef>
                <a:spcPts val="325"/>
              </a:spcBef>
            </a:pPr>
            <a:r>
              <a:rPr dirty="0" sz="1200" b="1">
                <a:latin typeface="Arial"/>
                <a:cs typeface="Arial"/>
              </a:rPr>
              <a:t>Up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to</a:t>
            </a:r>
            <a:r>
              <a:rPr dirty="0" sz="1200" spc="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5</a:t>
            </a:r>
            <a:r>
              <a:rPr dirty="0" sz="1200" spc="-5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lines</a:t>
            </a:r>
            <a:r>
              <a:rPr dirty="0" sz="1200" spc="-10" b="1">
                <a:latin typeface="Arial"/>
                <a:cs typeface="Arial"/>
              </a:rPr>
              <a:t> </a:t>
            </a:r>
            <a:r>
              <a:rPr dirty="0" sz="1200" b="1">
                <a:latin typeface="Arial"/>
                <a:cs typeface="Arial"/>
              </a:rPr>
              <a:t>of </a:t>
            </a:r>
            <a:r>
              <a:rPr dirty="0" sz="1200" spc="-20" b="1">
                <a:latin typeface="Arial"/>
                <a:cs typeface="Arial"/>
              </a:rPr>
              <a:t>text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 descr=""/>
          <p:cNvSpPr/>
          <p:nvPr/>
        </p:nvSpPr>
        <p:spPr>
          <a:xfrm>
            <a:off x="3810761" y="5810250"/>
            <a:ext cx="1562100" cy="668020"/>
          </a:xfrm>
          <a:custGeom>
            <a:avLst/>
            <a:gdLst/>
            <a:ahLst/>
            <a:cxnLst/>
            <a:rect l="l" t="t" r="r" b="b"/>
            <a:pathLst>
              <a:path w="1562100" h="668020">
                <a:moveTo>
                  <a:pt x="0" y="667512"/>
                </a:moveTo>
                <a:lnTo>
                  <a:pt x="1562100" y="667512"/>
                </a:lnTo>
                <a:lnTo>
                  <a:pt x="1562100" y="0"/>
                </a:lnTo>
                <a:lnTo>
                  <a:pt x="0" y="0"/>
                </a:lnTo>
                <a:lnTo>
                  <a:pt x="0" y="667512"/>
                </a:lnTo>
                <a:close/>
              </a:path>
            </a:pathLst>
          </a:custGeom>
          <a:ln w="28956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6936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</a:t>
            </a:r>
            <a:r>
              <a:rPr dirty="0" sz="2800" spc="-4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3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Administrative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spc="-20" i="1">
                <a:latin typeface="Arial"/>
                <a:cs typeface="Arial"/>
              </a:rPr>
              <a:t>Data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88340" y="3409569"/>
            <a:ext cx="7581265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1935" algn="l"/>
              </a:tabLst>
            </a:pPr>
            <a:r>
              <a:rPr dirty="0" sz="1800">
                <a:latin typeface="Arial"/>
                <a:cs typeface="Arial"/>
              </a:rPr>
              <a:t>DOD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Number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will</a:t>
            </a:r>
            <a:r>
              <a:rPr dirty="0" sz="1800" spc="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be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primary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number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utilized;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SSN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should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only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be </a:t>
            </a:r>
            <a:r>
              <a:rPr dirty="0" sz="1800">
                <a:latin typeface="Arial"/>
                <a:cs typeface="Arial"/>
              </a:rPr>
              <a:t>used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if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DOD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Number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is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not </a:t>
            </a:r>
            <a:r>
              <a:rPr dirty="0" sz="1800" spc="-10">
                <a:latin typeface="Arial"/>
                <a:cs typeface="Arial"/>
              </a:rPr>
              <a:t>available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50">
              <a:latin typeface="Arial"/>
              <a:cs typeface="Arial"/>
            </a:endParaRPr>
          </a:p>
          <a:p>
            <a:pPr marL="241300" marR="409575" indent="-229235">
              <a:lnSpc>
                <a:spcPct val="100000"/>
              </a:lnSpc>
              <a:buFont typeface="Wingdings"/>
              <a:buChar char=""/>
              <a:tabLst>
                <a:tab pos="241935" algn="l"/>
              </a:tabLst>
            </a:pPr>
            <a:r>
              <a:rPr dirty="0" sz="1800">
                <a:latin typeface="Arial"/>
                <a:cs typeface="Arial"/>
              </a:rPr>
              <a:t>Must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ensure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Unit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Identification</a:t>
            </a:r>
            <a:r>
              <a:rPr dirty="0" sz="1800" spc="-1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Code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(UIC)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is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entered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correctly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 spc="-25">
                <a:latin typeface="Arial"/>
                <a:cs typeface="Arial"/>
              </a:rPr>
              <a:t>to </a:t>
            </a:r>
            <a:r>
              <a:rPr dirty="0" sz="1800">
                <a:latin typeface="Arial"/>
                <a:cs typeface="Arial"/>
              </a:rPr>
              <a:t>retrieve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data</a:t>
            </a:r>
            <a:r>
              <a:rPr dirty="0" sz="1800" spc="-2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in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the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Evaluation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Reporting</a:t>
            </a:r>
            <a:r>
              <a:rPr dirty="0" sz="1800" spc="-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System</a:t>
            </a:r>
            <a:r>
              <a:rPr dirty="0" sz="1800" spc="-10">
                <a:latin typeface="Arial"/>
                <a:cs typeface="Arial"/>
              </a:rPr>
              <a:t> (ERS)</a:t>
            </a:r>
            <a:endParaRPr sz="18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454" y="1371600"/>
            <a:ext cx="8388937" cy="1647444"/>
          </a:xfrm>
          <a:prstGeom prst="rect">
            <a:avLst/>
          </a:prstGeom>
        </p:spPr>
      </p:pic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914400"/>
            <a:ext cx="7315200" cy="325831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649095">
              <a:lnSpc>
                <a:spcPct val="100000"/>
              </a:lnSpc>
              <a:spcBef>
                <a:spcPts val="95"/>
              </a:spcBef>
            </a:pPr>
            <a:r>
              <a:rPr dirty="0" sz="2800" i="1">
                <a:latin typeface="Arial"/>
                <a:cs typeface="Arial"/>
              </a:rPr>
              <a:t>Part</a:t>
            </a:r>
            <a:r>
              <a:rPr dirty="0" sz="2800" spc="-30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II</a:t>
            </a:r>
            <a:r>
              <a:rPr dirty="0" sz="2800" spc="-45" i="1">
                <a:latin typeface="Arial"/>
                <a:cs typeface="Arial"/>
              </a:rPr>
              <a:t> </a:t>
            </a:r>
            <a:r>
              <a:rPr dirty="0" sz="2800" i="1">
                <a:latin typeface="Arial"/>
                <a:cs typeface="Arial"/>
              </a:rPr>
              <a:t>–</a:t>
            </a:r>
            <a:r>
              <a:rPr dirty="0" sz="2800" spc="-15" i="1">
                <a:latin typeface="Arial"/>
                <a:cs typeface="Arial"/>
              </a:rPr>
              <a:t> </a:t>
            </a:r>
            <a:r>
              <a:rPr dirty="0" sz="2800" spc="-10" i="1">
                <a:latin typeface="Arial"/>
                <a:cs typeface="Arial"/>
              </a:rPr>
              <a:t>Authentication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 spc="-25"/>
              <a:t>10</a:t>
            </a:fld>
          </a:p>
        </p:txBody>
      </p:sp>
      <p:sp>
        <p:nvSpPr>
          <p:cNvPr id="4" name="object 4" descr=""/>
          <p:cNvSpPr txBox="1"/>
          <p:nvPr/>
        </p:nvSpPr>
        <p:spPr>
          <a:xfrm>
            <a:off x="78739" y="4258183"/>
            <a:ext cx="9008745" cy="21602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0665" marR="676275" indent="-22796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latin typeface="Arial"/>
                <a:cs typeface="Arial"/>
              </a:rPr>
              <a:t>DOD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Number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will</a:t>
            </a:r>
            <a:r>
              <a:rPr dirty="0" sz="1400" spc="-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primary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number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utilized;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SSN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should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only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be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used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DOD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Number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not </a:t>
            </a:r>
            <a:r>
              <a:rPr dirty="0" sz="1400" spc="-10">
                <a:latin typeface="Arial"/>
                <a:cs typeface="Arial"/>
              </a:rPr>
              <a:t>available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1450">
              <a:latin typeface="Arial"/>
              <a:cs typeface="Arial"/>
            </a:endParaRPr>
          </a:p>
          <a:p>
            <a:pPr marL="240665" indent="-227965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latin typeface="Arial"/>
                <a:cs typeface="Arial"/>
              </a:rPr>
              <a:t>Use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Enterprise</a:t>
            </a:r>
            <a:r>
              <a:rPr dirty="0" sz="1400" spc="-7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email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1450">
              <a:latin typeface="Arial"/>
              <a:cs typeface="Arial"/>
            </a:endParaRPr>
          </a:p>
          <a:p>
            <a:pPr marL="240665" marR="623570" indent="-227965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latin typeface="Arial"/>
                <a:cs typeface="Arial"/>
              </a:rPr>
              <a:t>If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supplementary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review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is</a:t>
            </a:r>
            <a:r>
              <a:rPr dirty="0" sz="1400" spc="-1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not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required,</a:t>
            </a:r>
            <a:r>
              <a:rPr dirty="0" sz="1400" spc="-6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user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will</a:t>
            </a:r>
            <a:r>
              <a:rPr dirty="0" sz="1400" spc="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select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“NO”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II,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block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c1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leave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the </a:t>
            </a:r>
            <a:r>
              <a:rPr dirty="0" sz="1400">
                <a:latin typeface="Arial"/>
                <a:cs typeface="Arial"/>
              </a:rPr>
              <a:t>remaining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section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 spc="-20">
                <a:latin typeface="Arial"/>
                <a:cs typeface="Arial"/>
              </a:rPr>
              <a:t>blank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Wingdings"/>
              <a:buChar char=""/>
            </a:pPr>
            <a:endParaRPr sz="1450">
              <a:latin typeface="Arial"/>
              <a:cs typeface="Arial"/>
            </a:endParaRPr>
          </a:p>
          <a:p>
            <a:pPr marL="240665" marR="5080" indent="-227965">
              <a:lnSpc>
                <a:spcPct val="100000"/>
              </a:lnSpc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dirty="0" sz="1400">
                <a:latin typeface="Arial"/>
                <a:cs typeface="Arial"/>
              </a:rPr>
              <a:t>Rated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NCO’s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signature</a:t>
            </a:r>
            <a:r>
              <a:rPr dirty="0" sz="1400" spc="-5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will verify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accuracy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administrative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data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I,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rating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officials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counseling </a:t>
            </a:r>
            <a:r>
              <a:rPr dirty="0" sz="1400">
                <a:latin typeface="Arial"/>
                <a:cs typeface="Arial"/>
              </a:rPr>
              <a:t>dates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II,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the</a:t>
            </a:r>
            <a:r>
              <a:rPr dirty="0" sz="1400" spc="-3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duty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description</a:t>
            </a:r>
            <a:r>
              <a:rPr dirty="0" sz="1400" spc="-5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III,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 spc="-10">
                <a:latin typeface="Arial"/>
                <a:cs typeface="Arial"/>
              </a:rPr>
              <a:t>the</a:t>
            </a:r>
            <a:r>
              <a:rPr dirty="0" sz="1400" spc="-9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APFT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and</a:t>
            </a:r>
            <a:r>
              <a:rPr dirty="0" sz="1400" spc="-2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HT/WT</a:t>
            </a:r>
            <a:r>
              <a:rPr dirty="0" sz="1400" spc="-6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entries</a:t>
            </a:r>
            <a:r>
              <a:rPr dirty="0" sz="1400" spc="-4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in</a:t>
            </a:r>
            <a:r>
              <a:rPr dirty="0" sz="1400" spc="-15">
                <a:latin typeface="Arial"/>
                <a:cs typeface="Arial"/>
              </a:rPr>
              <a:t> </a:t>
            </a:r>
            <a:r>
              <a:rPr dirty="0" sz="1400">
                <a:latin typeface="Arial"/>
                <a:cs typeface="Arial"/>
              </a:rPr>
              <a:t>Part</a:t>
            </a:r>
            <a:r>
              <a:rPr dirty="0" sz="1400" spc="-20">
                <a:latin typeface="Arial"/>
                <a:cs typeface="Arial"/>
              </a:rPr>
              <a:t> </a:t>
            </a:r>
            <a:r>
              <a:rPr dirty="0" sz="1400" spc="-25">
                <a:latin typeface="Arial"/>
                <a:cs typeface="Arial"/>
              </a:rPr>
              <a:t>IV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2023-01-02T05:21:07Z</dcterms:created>
  <dcterms:modified xsi:type="dcterms:W3CDTF">2023-01-02T05:21:07Z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2016-05-24T00:00:00Z</vt:filetime>
  </property>
  <property fmtid="{D5CDD505-2E9C-101B-9397-08002B2CF9AE}" pid="3" name="LastSaved">
    <vt:filetime>2023-01-02T00:00:00Z</vt:filetime>
  </property>
</Properties>
</file>